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58" r:id="rId5"/>
    <p:sldId id="263" r:id="rId6"/>
    <p:sldId id="264" r:id="rId7"/>
    <p:sldId id="265" r:id="rId8"/>
    <p:sldId id="272"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356"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5E52D5-9BE8-490F-8934-28DB9A1C3672}"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3062530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E52D5-9BE8-490F-8934-28DB9A1C3672}"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1333241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5E52D5-9BE8-490F-8934-28DB9A1C3672}"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347626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5E52D5-9BE8-490F-8934-28DB9A1C3672}"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4099979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5E52D5-9BE8-490F-8934-28DB9A1C3672}" type="datetimeFigureOut">
              <a:rPr lang="en-US" smtClean="0"/>
              <a:t>10/3/2017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502901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5E52D5-9BE8-490F-8934-28DB9A1C3672}" type="datetimeFigureOut">
              <a:rPr lang="en-US" smtClean="0"/>
              <a:t>10/3/2017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2394973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E52D5-9BE8-490F-8934-28DB9A1C3672}" type="datetimeFigureOut">
              <a:rPr lang="en-US" smtClean="0"/>
              <a:t>10/3/2017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305283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5E52D5-9BE8-490F-8934-28DB9A1C3672}"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2668381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5E52D5-9BE8-490F-8934-28DB9A1C3672}"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1992347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E52D5-9BE8-490F-8934-28DB9A1C3672}"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3970634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E52D5-9BE8-490F-8934-28DB9A1C3672}"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C95BE1-0945-4925-B319-C0D55A3D0301}" type="slidenum">
              <a:rPr lang="en-US" smtClean="0"/>
              <a:t>‹#›</a:t>
            </a:fld>
            <a:endParaRPr lang="en-US"/>
          </a:p>
        </p:txBody>
      </p:sp>
    </p:spTree>
    <p:extLst>
      <p:ext uri="{BB962C8B-B14F-4D97-AF65-F5344CB8AC3E}">
        <p14:creationId xmlns:p14="http://schemas.microsoft.com/office/powerpoint/2010/main" val="311014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5E52D5-9BE8-490F-8934-28DB9A1C3672}" type="datetimeFigureOut">
              <a:rPr lang="en-US" smtClean="0"/>
              <a:t>10/3/2017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95BE1-0945-4925-B319-C0D55A3D0301}" type="slidenum">
              <a:rPr lang="en-US" smtClean="0"/>
              <a:t>‹#›</a:t>
            </a:fld>
            <a:endParaRPr lang="en-US"/>
          </a:p>
        </p:txBody>
      </p:sp>
    </p:spTree>
    <p:extLst>
      <p:ext uri="{BB962C8B-B14F-4D97-AF65-F5344CB8AC3E}">
        <p14:creationId xmlns:p14="http://schemas.microsoft.com/office/powerpoint/2010/main" val="720996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86423"/>
            <a:ext cx="9005349" cy="6695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316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9" y="381000"/>
            <a:ext cx="8487737"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8458200" y="228600"/>
            <a:ext cx="533400" cy="655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863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 y="228600"/>
            <a:ext cx="8839044" cy="6614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681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6325407"/>
              </p:ext>
            </p:extLst>
          </p:nvPr>
        </p:nvGraphicFramePr>
        <p:xfrm>
          <a:off x="1828800" y="762000"/>
          <a:ext cx="4813300" cy="990600"/>
        </p:xfrm>
        <a:graphic>
          <a:graphicData uri="http://schemas.openxmlformats.org/presentationml/2006/ole">
            <mc:AlternateContent xmlns:mc="http://schemas.openxmlformats.org/markup-compatibility/2006">
              <mc:Choice xmlns:v="urn:schemas-microsoft-com:vml" Requires="v">
                <p:oleObj spid="_x0000_s2065" name="Equation" r:id="rId3" imgW="2705040" imgH="558720" progId="Equation.3">
                  <p:embed/>
                </p:oleObj>
              </mc:Choice>
              <mc:Fallback>
                <p:oleObj name="Equation" r:id="rId3" imgW="2705040" imgH="55872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762000"/>
                        <a:ext cx="48133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51"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905000"/>
            <a:ext cx="5943600" cy="4257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1752600"/>
            <a:ext cx="838200" cy="369332"/>
          </a:xfrm>
          <a:prstGeom prst="rect">
            <a:avLst/>
          </a:prstGeom>
          <a:noFill/>
        </p:spPr>
        <p:txBody>
          <a:bodyPr wrap="square" rtlCol="0">
            <a:spAutoFit/>
          </a:bodyPr>
          <a:lstStyle/>
          <a:p>
            <a:r>
              <a:rPr lang="en-US" b="1" dirty="0" smtClean="0"/>
              <a:t>T</a:t>
            </a:r>
            <a:r>
              <a:rPr lang="en-US" b="1" baseline="-25000" dirty="0" smtClean="0"/>
              <a:t>M</a:t>
            </a:r>
            <a:r>
              <a:rPr lang="en-US" b="1" dirty="0" smtClean="0"/>
              <a:t> = :</a:t>
            </a:r>
            <a:endParaRPr lang="en-US" b="1" dirty="0"/>
          </a:p>
        </p:txBody>
      </p:sp>
      <p:sp>
        <p:nvSpPr>
          <p:cNvPr id="6" name="TextBox 5"/>
          <p:cNvSpPr txBox="1"/>
          <p:nvPr/>
        </p:nvSpPr>
        <p:spPr>
          <a:xfrm>
            <a:off x="1676400" y="207622"/>
            <a:ext cx="6858000" cy="523220"/>
          </a:xfrm>
          <a:prstGeom prst="rect">
            <a:avLst/>
          </a:prstGeom>
          <a:noFill/>
        </p:spPr>
        <p:txBody>
          <a:bodyPr wrap="square" rtlCol="0">
            <a:spAutoFit/>
          </a:bodyPr>
          <a:lstStyle/>
          <a:p>
            <a:r>
              <a:rPr lang="en-US" sz="2800" b="1" dirty="0" smtClean="0"/>
              <a:t>Outline of Calibration Method</a:t>
            </a:r>
            <a:endParaRPr lang="en-US" sz="2800" b="1" dirty="0"/>
          </a:p>
        </p:txBody>
      </p:sp>
    </p:spTree>
    <p:extLst>
      <p:ext uri="{BB962C8B-B14F-4D97-AF65-F5344CB8AC3E}">
        <p14:creationId xmlns:p14="http://schemas.microsoft.com/office/powerpoint/2010/main" val="1620378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88227880"/>
              </p:ext>
            </p:extLst>
          </p:nvPr>
        </p:nvGraphicFramePr>
        <p:xfrm>
          <a:off x="838200" y="1028700"/>
          <a:ext cx="7543800" cy="2171700"/>
        </p:xfrm>
        <a:graphic>
          <a:graphicData uri="http://schemas.openxmlformats.org/drawingml/2006/table">
            <a:tbl>
              <a:tblPr>
                <a:tableStyleId>{5C22544A-7EE6-4342-B048-85BDC9FD1C3A}</a:tableStyleId>
              </a:tblPr>
              <a:tblGrid>
                <a:gridCol w="880689"/>
                <a:gridCol w="1176711"/>
                <a:gridCol w="785527"/>
                <a:gridCol w="988845"/>
                <a:gridCol w="880689"/>
                <a:gridCol w="850139"/>
                <a:gridCol w="1143000"/>
                <a:gridCol w="838200"/>
              </a:tblGrid>
              <a:tr h="361950">
                <a:tc>
                  <a:txBody>
                    <a:bodyPr/>
                    <a:lstStyle/>
                    <a:p>
                      <a:pPr algn="ctr" fontAlgn="b"/>
                      <a:r>
                        <a:rPr lang="en-US" sz="1100" u="none" strike="noStrike" dirty="0">
                          <a:effectLst/>
                        </a:rPr>
                        <a:t>Channel</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smtClean="0">
                          <a:effectLst/>
                        </a:rPr>
                        <a:t>Wavelength (nm)</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A0 (V1)</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K1=pi*A0/SF</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A0 (V2)</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a:effectLst/>
                        </a:rPr>
                        <a:t>Ratio (V2/V1)</a:t>
                      </a:r>
                      <a:endParaRPr lang="en-US" sz="1100" b="1" i="0" u="none" strike="noStrike" dirty="0">
                        <a:solidFill>
                          <a:srgbClr val="000000"/>
                        </a:solidFill>
                        <a:effectLst/>
                        <a:latin typeface="Calibri"/>
                      </a:endParaRPr>
                    </a:p>
                  </a:txBody>
                  <a:tcPr marL="9525" marR="9525" marT="9525" marB="0" anchor="b"/>
                </a:tc>
                <a:tc>
                  <a:txBody>
                    <a:bodyPr/>
                    <a:lstStyle/>
                    <a:p>
                      <a:pPr algn="ctr" fontAlgn="b"/>
                      <a:r>
                        <a:rPr lang="en-US" sz="1100" b="1" u="none" strike="noStrike" dirty="0" smtClean="0">
                          <a:effectLst/>
                        </a:rPr>
                        <a:t>SF(</a:t>
                      </a:r>
                      <a:r>
                        <a:rPr lang="en-US" sz="1100" b="1" kern="1200" dirty="0" err="1" smtClean="0">
                          <a:solidFill>
                            <a:schemeClr val="dk1"/>
                          </a:solidFill>
                          <a:effectLst/>
                          <a:latin typeface="+mn-lt"/>
                          <a:ea typeface="+mn-ea"/>
                          <a:cs typeface="+mn-cs"/>
                        </a:rPr>
                        <a:t>mW</a:t>
                      </a:r>
                      <a:r>
                        <a:rPr lang="en-US" sz="1100" b="1" kern="1200" dirty="0" smtClean="0">
                          <a:solidFill>
                            <a:schemeClr val="dk1"/>
                          </a:solidFill>
                          <a:effectLst/>
                          <a:latin typeface="+mn-lt"/>
                          <a:ea typeface="+mn-ea"/>
                          <a:cs typeface="+mn-cs"/>
                        </a:rPr>
                        <a:t>/m</a:t>
                      </a:r>
                      <a:r>
                        <a:rPr lang="en-US" sz="1100" b="1" kern="1200" baseline="30000" dirty="0" smtClean="0">
                          <a:solidFill>
                            <a:schemeClr val="dk1"/>
                          </a:solidFill>
                          <a:effectLst/>
                          <a:latin typeface="+mn-lt"/>
                          <a:ea typeface="+mn-ea"/>
                          <a:cs typeface="+mn-cs"/>
                        </a:rPr>
                        <a:t>2</a:t>
                      </a:r>
                      <a:r>
                        <a:rPr lang="en-US" sz="1100" b="1" kern="1200" dirty="0" smtClean="0">
                          <a:solidFill>
                            <a:schemeClr val="dk1"/>
                          </a:solidFill>
                          <a:effectLst/>
                          <a:latin typeface="+mn-lt"/>
                          <a:ea typeface="+mn-ea"/>
                          <a:cs typeface="+mn-cs"/>
                        </a:rPr>
                        <a:t>/nm)</a:t>
                      </a:r>
                      <a:endParaRPr lang="en-US" sz="1100" b="1" i="0" u="none" strike="noStrike" dirty="0">
                        <a:solidFill>
                          <a:srgbClr val="000000"/>
                        </a:solidFill>
                        <a:effectLst/>
                        <a:latin typeface="Calibri"/>
                      </a:endParaRPr>
                    </a:p>
                  </a:txBody>
                  <a:tcPr marL="9525" marR="9525" marT="9525" marB="0" anchor="b"/>
                </a:tc>
                <a:tc>
                  <a:txBody>
                    <a:bodyPr/>
                    <a:lstStyle/>
                    <a:p>
                      <a:pPr algn="l" fontAlgn="b"/>
                      <a:r>
                        <a:rPr lang="en-US" sz="1100" b="1" u="none" strike="noStrike" dirty="0">
                          <a:effectLst/>
                        </a:rPr>
                        <a:t>K2=pi*A0/SF</a:t>
                      </a:r>
                      <a:endParaRPr lang="en-US" sz="1100" b="1" i="0" u="none" strike="noStrike" dirty="0">
                        <a:solidFill>
                          <a:srgbClr val="000000"/>
                        </a:solidFill>
                        <a:effectLst/>
                        <a:latin typeface="Calibri"/>
                      </a:endParaRPr>
                    </a:p>
                  </a:txBody>
                  <a:tcPr marL="9525" marR="9525" marT="9525" marB="0" anchor="b"/>
                </a:tc>
              </a:tr>
              <a:tr h="361950">
                <a:tc>
                  <a:txBody>
                    <a:bodyPr/>
                    <a:lstStyle/>
                    <a:p>
                      <a:pPr algn="ctr" fontAlgn="b"/>
                      <a:r>
                        <a:rPr lang="en-US" sz="1100" u="none" strike="noStrike" dirty="0">
                          <a:effectLst/>
                        </a:rPr>
                        <a:t>1</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317.478</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0.03172</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1.22E-04</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0.03125</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0.9852</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819.00</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400" b="1" u="none" strike="noStrike" dirty="0">
                          <a:effectLst/>
                        </a:rPr>
                        <a:t>1.20E-04</a:t>
                      </a:r>
                      <a:endParaRPr lang="en-US" sz="1400" b="1" i="0" u="none" strike="noStrike" dirty="0">
                        <a:solidFill>
                          <a:srgbClr val="000000"/>
                        </a:solidFill>
                        <a:effectLst/>
                        <a:latin typeface="Calibri"/>
                      </a:endParaRPr>
                    </a:p>
                  </a:txBody>
                  <a:tcPr marL="9525" marR="9525" marT="9525" marB="0" anchor="b"/>
                </a:tc>
              </a:tr>
              <a:tr h="361950">
                <a:tc>
                  <a:txBody>
                    <a:bodyPr/>
                    <a:lstStyle/>
                    <a:p>
                      <a:pPr algn="ctr" fontAlgn="b"/>
                      <a:r>
                        <a:rPr lang="en-US" sz="1100" u="none" strike="noStrike" dirty="0">
                          <a:effectLst/>
                        </a:rPr>
                        <a:t>2</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325.035</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0.02857</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1.11E-04</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400" b="1" u="none" strike="noStrike" dirty="0">
                          <a:effectLst/>
                        </a:rPr>
                        <a:t>0.02819</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0.9868</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807.70</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400" b="1" u="none" strike="noStrike" dirty="0">
                          <a:effectLst/>
                        </a:rPr>
                        <a:t>1.10E-04</a:t>
                      </a:r>
                      <a:endParaRPr lang="en-US" sz="1400" b="1" i="0" u="none" strike="noStrike" dirty="0">
                        <a:solidFill>
                          <a:srgbClr val="000000"/>
                        </a:solidFill>
                        <a:effectLst/>
                        <a:latin typeface="Calibri"/>
                      </a:endParaRPr>
                    </a:p>
                  </a:txBody>
                  <a:tcPr marL="9525" marR="9525" marT="9525" marB="0" anchor="b"/>
                </a:tc>
              </a:tr>
              <a:tr h="361950">
                <a:tc>
                  <a:txBody>
                    <a:bodyPr/>
                    <a:lstStyle/>
                    <a:p>
                      <a:pPr algn="ctr" fontAlgn="b"/>
                      <a:r>
                        <a:rPr lang="en-US" sz="1100" u="none" strike="noStrike" dirty="0">
                          <a:effectLst/>
                        </a:rPr>
                        <a:t>3</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339.858</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0.00626</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1.98E-05</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400" b="1" u="none" strike="noStrike" dirty="0">
                          <a:effectLst/>
                        </a:rPr>
                        <a:t>0.0062</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0.9909</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995.80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400" b="1" u="none" strike="noStrike" dirty="0">
                          <a:effectLst/>
                        </a:rPr>
                        <a:t>1.96E-05</a:t>
                      </a:r>
                      <a:endParaRPr lang="en-US" sz="1400" b="1" i="0" u="none" strike="noStrike" dirty="0">
                        <a:solidFill>
                          <a:srgbClr val="000000"/>
                        </a:solidFill>
                        <a:effectLst/>
                        <a:latin typeface="Calibri"/>
                      </a:endParaRPr>
                    </a:p>
                  </a:txBody>
                  <a:tcPr marL="9525" marR="9525" marT="9525" marB="0" anchor="b"/>
                </a:tc>
              </a:tr>
              <a:tr h="361950">
                <a:tc>
                  <a:txBody>
                    <a:bodyPr/>
                    <a:lstStyle/>
                    <a:p>
                      <a:pPr algn="ctr" fontAlgn="b"/>
                      <a:r>
                        <a:rPr lang="en-US" sz="1100" u="none" strike="noStrike" dirty="0">
                          <a:effectLst/>
                        </a:rPr>
                        <a:t>4</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387.923</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0.00857</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2.69E-05</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400" b="1" u="none" strike="noStrike" dirty="0">
                          <a:effectLst/>
                        </a:rPr>
                        <a:t>0.00854</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0.9957</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1003.30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400" b="1" u="none" strike="noStrike" dirty="0">
                          <a:effectLst/>
                        </a:rPr>
                        <a:t>2.67E-05</a:t>
                      </a:r>
                      <a:endParaRPr lang="en-US" sz="1400" b="1" i="0" u="none" strike="noStrike" dirty="0">
                        <a:solidFill>
                          <a:srgbClr val="000000"/>
                        </a:solidFill>
                        <a:effectLst/>
                        <a:latin typeface="Calibri"/>
                      </a:endParaRPr>
                    </a:p>
                  </a:txBody>
                  <a:tcPr marL="9525" marR="9525" marT="9525" marB="0" anchor="b"/>
                </a:tc>
              </a:tr>
              <a:tr h="361950">
                <a:tc>
                  <a:txBody>
                    <a:bodyPr/>
                    <a:lstStyle/>
                    <a:p>
                      <a:pPr algn="ctr" fontAlgn="b"/>
                      <a:r>
                        <a:rPr lang="en-US" sz="1100" u="none" strike="noStrike" dirty="0">
                          <a:effectLst/>
                        </a:rPr>
                        <a:t>5</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400" b="1" u="none" strike="noStrike" dirty="0">
                          <a:effectLst/>
                        </a:rPr>
                        <a:t>442.397</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dirty="0">
                          <a:effectLst/>
                        </a:rPr>
                        <a:t>0.00524</a:t>
                      </a:r>
                      <a:endParaRPr lang="en-US" sz="1100" b="0"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8.42E-06</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400" b="1" u="none" strike="noStrike" dirty="0">
                          <a:effectLst/>
                        </a:rPr>
                        <a:t>0.00527</a:t>
                      </a:r>
                      <a:endParaRPr lang="en-US" sz="1400" b="1" i="0" u="none" strike="noStrike" dirty="0">
                        <a:solidFill>
                          <a:srgbClr val="000000"/>
                        </a:solidFill>
                        <a:effectLst/>
                        <a:latin typeface="Calibri"/>
                      </a:endParaRPr>
                    </a:p>
                  </a:txBody>
                  <a:tcPr marL="9525" marR="9525" marT="9525" marB="0" anchor="b"/>
                </a:tc>
                <a:tc>
                  <a:txBody>
                    <a:bodyPr/>
                    <a:lstStyle/>
                    <a:p>
                      <a:pPr algn="ctr" fontAlgn="b"/>
                      <a:r>
                        <a:rPr lang="en-US" sz="1100" u="none" strike="noStrike">
                          <a:effectLst/>
                        </a:rPr>
                        <a:t>1.0057</a:t>
                      </a:r>
                      <a:endParaRPr lang="en-US" sz="1100" b="0" i="0" u="none" strike="noStrike">
                        <a:solidFill>
                          <a:srgbClr val="000000"/>
                        </a:solidFill>
                        <a:effectLst/>
                        <a:latin typeface="Calibri"/>
                      </a:endParaRPr>
                    </a:p>
                  </a:txBody>
                  <a:tcPr marL="9525" marR="9525" marT="9525" marB="0" anchor="b"/>
                </a:tc>
                <a:tc>
                  <a:txBody>
                    <a:bodyPr/>
                    <a:lstStyle/>
                    <a:p>
                      <a:pPr algn="ctr" fontAlgn="b"/>
                      <a:r>
                        <a:rPr lang="en-US" sz="1100" u="none" strike="noStrike" dirty="0">
                          <a:effectLst/>
                        </a:rPr>
                        <a:t>1956.00</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400" b="1" u="none" strike="noStrike" dirty="0">
                          <a:effectLst/>
                        </a:rPr>
                        <a:t>8.46E-06</a:t>
                      </a:r>
                      <a:endParaRPr lang="en-US" sz="1400" b="1" i="0" u="none" strike="noStrike" dirty="0">
                        <a:solidFill>
                          <a:srgbClr val="000000"/>
                        </a:solidFill>
                        <a:effectLst/>
                        <a:latin typeface="Calibri"/>
                      </a:endParaRPr>
                    </a:p>
                  </a:txBody>
                  <a:tcPr marL="9525" marR="9525" marT="9525" marB="0" anchor="b"/>
                </a:tc>
              </a:tr>
            </a:tbl>
          </a:graphicData>
        </a:graphic>
      </p:graphicFrame>
      <p:sp>
        <p:nvSpPr>
          <p:cNvPr id="3" name="TextBox 2"/>
          <p:cNvSpPr txBox="1"/>
          <p:nvPr/>
        </p:nvSpPr>
        <p:spPr>
          <a:xfrm>
            <a:off x="1600200" y="772642"/>
            <a:ext cx="6934200" cy="338554"/>
          </a:xfrm>
          <a:prstGeom prst="rect">
            <a:avLst/>
          </a:prstGeom>
          <a:noFill/>
        </p:spPr>
        <p:txBody>
          <a:bodyPr wrap="square" rtlCol="0">
            <a:spAutoFit/>
          </a:bodyPr>
          <a:lstStyle/>
          <a:p>
            <a:r>
              <a:rPr lang="en-US" sz="1600" b="1" dirty="0" smtClean="0"/>
              <a:t>Wavelength                                          Radiance*                                         Reflectance</a:t>
            </a:r>
            <a:endParaRPr lang="en-US" sz="1600" b="1"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3338310"/>
            <a:ext cx="4656399" cy="3519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209800" y="213638"/>
            <a:ext cx="4724400" cy="523220"/>
          </a:xfrm>
          <a:prstGeom prst="rect">
            <a:avLst/>
          </a:prstGeom>
          <a:noFill/>
        </p:spPr>
        <p:txBody>
          <a:bodyPr wrap="square" rtlCol="0">
            <a:spAutoFit/>
          </a:bodyPr>
          <a:lstStyle/>
          <a:p>
            <a:r>
              <a:rPr lang="en-US" sz="2800" b="1" dirty="0" smtClean="0"/>
              <a:t>Outline of Calibration Method</a:t>
            </a:r>
            <a:endParaRPr lang="en-US" sz="2800" b="1" dirty="0"/>
          </a:p>
        </p:txBody>
      </p:sp>
      <p:sp>
        <p:nvSpPr>
          <p:cNvPr id="6" name="TextBox 5"/>
          <p:cNvSpPr txBox="1"/>
          <p:nvPr/>
        </p:nvSpPr>
        <p:spPr>
          <a:xfrm>
            <a:off x="6477000" y="3276600"/>
            <a:ext cx="2209800" cy="307777"/>
          </a:xfrm>
          <a:prstGeom prst="rect">
            <a:avLst/>
          </a:prstGeom>
          <a:noFill/>
        </p:spPr>
        <p:txBody>
          <a:bodyPr wrap="square" rtlCol="0">
            <a:spAutoFit/>
          </a:bodyPr>
          <a:lstStyle/>
          <a:p>
            <a:r>
              <a:rPr lang="en-US" sz="1400" b="1" dirty="0" smtClean="0"/>
              <a:t>*Radiance (</a:t>
            </a:r>
            <a:r>
              <a:rPr lang="en-US" sz="1400" b="1" dirty="0" err="1" smtClean="0"/>
              <a:t>mW</a:t>
            </a:r>
            <a:r>
              <a:rPr lang="en-US" sz="1400" b="1" dirty="0" smtClean="0"/>
              <a:t>/(m</a:t>
            </a:r>
            <a:r>
              <a:rPr lang="en-US" sz="1400" b="1" baseline="30000" dirty="0" smtClean="0"/>
              <a:t>2</a:t>
            </a:r>
            <a:r>
              <a:rPr lang="en-US" sz="1400" b="1" dirty="0" smtClean="0"/>
              <a:t>nm </a:t>
            </a:r>
            <a:r>
              <a:rPr lang="en-US" sz="1400" b="1" dirty="0" err="1" smtClean="0"/>
              <a:t>sr</a:t>
            </a:r>
            <a:r>
              <a:rPr lang="en-US" sz="1400" b="1" dirty="0" smtClean="0"/>
              <a:t>)</a:t>
            </a:r>
            <a:endParaRPr lang="en-US" sz="1400" b="1" dirty="0"/>
          </a:p>
        </p:txBody>
      </p:sp>
    </p:spTree>
    <p:extLst>
      <p:ext uri="{BB962C8B-B14F-4D97-AF65-F5344CB8AC3E}">
        <p14:creationId xmlns:p14="http://schemas.microsoft.com/office/powerpoint/2010/main" val="268824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7669" y="97089"/>
            <a:ext cx="5892126" cy="461665"/>
          </a:xfrm>
          <a:prstGeom prst="rect">
            <a:avLst/>
          </a:prstGeom>
          <a:noFill/>
        </p:spPr>
        <p:txBody>
          <a:bodyPr wrap="none" rtlCol="0">
            <a:spAutoFit/>
          </a:bodyPr>
          <a:lstStyle/>
          <a:p>
            <a:r>
              <a:rPr lang="en-US" sz="2400" b="1" dirty="0" smtClean="0"/>
              <a:t>Possible Geolocation Validation for Version 3</a:t>
            </a:r>
          </a:p>
        </p:txBody>
      </p:sp>
      <p:sp>
        <p:nvSpPr>
          <p:cNvPr id="3" name="TextBox 2"/>
          <p:cNvSpPr txBox="1"/>
          <p:nvPr/>
        </p:nvSpPr>
        <p:spPr>
          <a:xfrm>
            <a:off x="654698" y="685800"/>
            <a:ext cx="7924800" cy="2616101"/>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t>A geolocation method devised by Huang is based on finding the edge of the earth by distinguishing the atmosphere from the solid earth based on the results from the  OMPS limb sounder</a:t>
            </a:r>
          </a:p>
          <a:p>
            <a:endParaRPr lang="en-US" sz="1600" b="1" dirty="0"/>
          </a:p>
          <a:p>
            <a:pPr marL="285750" indent="-285750">
              <a:buFont typeface="Arial" panose="020B0604020202020204" pitchFamily="34" charset="0"/>
              <a:buChar char="•"/>
            </a:pPr>
            <a:r>
              <a:rPr lang="en-US" sz="1600" b="1" dirty="0" smtClean="0"/>
              <a:t>This method is needed for the UV and 443 nm channels where Rayleigh scattering is important.  Although less important, the method should also be used for the green and red channels.</a:t>
            </a:r>
          </a:p>
          <a:p>
            <a:endParaRPr lang="en-US" sz="1600" b="1" dirty="0"/>
          </a:p>
          <a:p>
            <a:pPr marL="285750" indent="-285750">
              <a:buFont typeface="Arial" panose="020B0604020202020204" pitchFamily="34" charset="0"/>
              <a:buChar char="•"/>
            </a:pPr>
            <a:r>
              <a:rPr lang="en-US" sz="1600" b="1" dirty="0" smtClean="0"/>
              <a:t>An improved production method of geolocation is being developed for all channels that will be validated using Huang’s method</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52800"/>
            <a:ext cx="9144000" cy="3356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114800" y="6477000"/>
            <a:ext cx="1034257" cy="338554"/>
          </a:xfrm>
          <a:prstGeom prst="rect">
            <a:avLst/>
          </a:prstGeom>
          <a:solidFill>
            <a:schemeClr val="bg1"/>
          </a:solidFill>
        </p:spPr>
        <p:txBody>
          <a:bodyPr wrap="none" rtlCol="0">
            <a:spAutoFit/>
          </a:bodyPr>
          <a:lstStyle/>
          <a:p>
            <a:r>
              <a:rPr lang="en-US" sz="1600" b="1" dirty="0" smtClean="0"/>
              <a:t>Longitude</a:t>
            </a:r>
            <a:endParaRPr lang="en-US" sz="1600" b="1" dirty="0"/>
          </a:p>
        </p:txBody>
      </p:sp>
      <p:sp>
        <p:nvSpPr>
          <p:cNvPr id="5" name="TextBox 4"/>
          <p:cNvSpPr txBox="1"/>
          <p:nvPr/>
        </p:nvSpPr>
        <p:spPr>
          <a:xfrm>
            <a:off x="685800" y="3733800"/>
            <a:ext cx="1212768" cy="338554"/>
          </a:xfrm>
          <a:prstGeom prst="rect">
            <a:avLst/>
          </a:prstGeom>
          <a:noFill/>
        </p:spPr>
        <p:txBody>
          <a:bodyPr wrap="none" rtlCol="0">
            <a:spAutoFit/>
          </a:bodyPr>
          <a:lstStyle/>
          <a:p>
            <a:r>
              <a:rPr lang="en-US" sz="1600" b="1" dirty="0" smtClean="0"/>
              <a:t>V2 - Current</a:t>
            </a:r>
            <a:endParaRPr lang="en-US" sz="1600" b="1" dirty="0"/>
          </a:p>
        </p:txBody>
      </p:sp>
      <p:sp>
        <p:nvSpPr>
          <p:cNvPr id="7" name="TextBox 6"/>
          <p:cNvSpPr txBox="1"/>
          <p:nvPr/>
        </p:nvSpPr>
        <p:spPr>
          <a:xfrm>
            <a:off x="687914" y="5300246"/>
            <a:ext cx="1116011" cy="338554"/>
          </a:xfrm>
          <a:prstGeom prst="rect">
            <a:avLst/>
          </a:prstGeom>
          <a:noFill/>
        </p:spPr>
        <p:txBody>
          <a:bodyPr wrap="none" rtlCol="0">
            <a:spAutoFit/>
          </a:bodyPr>
          <a:lstStyle/>
          <a:p>
            <a:r>
              <a:rPr lang="en-US" sz="1600" b="1" dirty="0" smtClean="0"/>
              <a:t>V2 - Huang</a:t>
            </a:r>
            <a:endParaRPr lang="en-US" sz="1600" b="1" dirty="0"/>
          </a:p>
        </p:txBody>
      </p:sp>
    </p:spTree>
    <p:extLst>
      <p:ext uri="{BB962C8B-B14F-4D97-AF65-F5344CB8AC3E}">
        <p14:creationId xmlns:p14="http://schemas.microsoft.com/office/powerpoint/2010/main" val="2514084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24089"/>
            <a:ext cx="9143999" cy="3262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p:cNvCxnSpPr/>
          <p:nvPr/>
        </p:nvCxnSpPr>
        <p:spPr>
          <a:xfrm>
            <a:off x="501596" y="3786147"/>
            <a:ext cx="8458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44170" y="4933146"/>
            <a:ext cx="8823629" cy="307777"/>
          </a:xfrm>
          <a:prstGeom prst="rect">
            <a:avLst/>
          </a:prstGeom>
          <a:solidFill>
            <a:schemeClr val="bg1"/>
          </a:solidFill>
        </p:spPr>
        <p:txBody>
          <a:bodyPr wrap="square" rtlCol="0">
            <a:spAutoFit/>
          </a:bodyPr>
          <a:lstStyle/>
          <a:p>
            <a:r>
              <a:rPr lang="en-US" sz="1400" b="1" dirty="0" smtClean="0"/>
              <a:t>-50                                                  0                                                   50                                                 100                                         150</a:t>
            </a:r>
            <a:endParaRPr lang="en-US" sz="1400" b="1" dirty="0"/>
          </a:p>
        </p:txBody>
      </p:sp>
      <p:sp>
        <p:nvSpPr>
          <p:cNvPr id="5" name="TextBox 4"/>
          <p:cNvSpPr txBox="1"/>
          <p:nvPr/>
        </p:nvSpPr>
        <p:spPr>
          <a:xfrm>
            <a:off x="4191000" y="5181600"/>
            <a:ext cx="1034257" cy="338554"/>
          </a:xfrm>
          <a:prstGeom prst="rect">
            <a:avLst/>
          </a:prstGeom>
          <a:solidFill>
            <a:schemeClr val="bg1"/>
          </a:solidFill>
        </p:spPr>
        <p:txBody>
          <a:bodyPr wrap="none" rtlCol="0">
            <a:spAutoFit/>
          </a:bodyPr>
          <a:lstStyle/>
          <a:p>
            <a:r>
              <a:rPr lang="en-US" sz="1600" b="1" dirty="0" smtClean="0"/>
              <a:t>Longitude</a:t>
            </a:r>
            <a:endParaRPr lang="en-US" sz="1600" b="1" dirty="0"/>
          </a:p>
        </p:txBody>
      </p:sp>
      <p:sp>
        <p:nvSpPr>
          <p:cNvPr id="6" name="TextBox 5"/>
          <p:cNvSpPr txBox="1"/>
          <p:nvPr/>
        </p:nvSpPr>
        <p:spPr>
          <a:xfrm>
            <a:off x="685800" y="304799"/>
            <a:ext cx="7543800" cy="461665"/>
          </a:xfrm>
          <a:prstGeom prst="rect">
            <a:avLst/>
          </a:prstGeom>
          <a:noFill/>
        </p:spPr>
        <p:txBody>
          <a:bodyPr wrap="square" rtlCol="0">
            <a:spAutoFit/>
          </a:bodyPr>
          <a:lstStyle/>
          <a:p>
            <a:r>
              <a:rPr lang="en-US" sz="2400" b="1" dirty="0" smtClean="0"/>
              <a:t>Ozone Correction from Huang’s Improved Limb Location</a:t>
            </a:r>
            <a:endParaRPr lang="en-US" sz="2400" b="1" dirty="0"/>
          </a:p>
        </p:txBody>
      </p:sp>
      <p:sp>
        <p:nvSpPr>
          <p:cNvPr id="2" name="TextBox 1"/>
          <p:cNvSpPr txBox="1"/>
          <p:nvPr/>
        </p:nvSpPr>
        <p:spPr>
          <a:xfrm>
            <a:off x="685800" y="1295400"/>
            <a:ext cx="7696200" cy="646331"/>
          </a:xfrm>
          <a:prstGeom prst="rect">
            <a:avLst/>
          </a:prstGeom>
          <a:noFill/>
        </p:spPr>
        <p:txBody>
          <a:bodyPr wrap="square" rtlCol="0">
            <a:spAutoFit/>
          </a:bodyPr>
          <a:lstStyle/>
          <a:p>
            <a:r>
              <a:rPr lang="en-US" b="1" dirty="0" smtClean="0"/>
              <a:t>For small angles, the geolocation correction is minor, but becomes significant as the SZA and VZA become larger</a:t>
            </a:r>
            <a:endParaRPr lang="en-US" b="1" dirty="0"/>
          </a:p>
        </p:txBody>
      </p:sp>
    </p:spTree>
    <p:extLst>
      <p:ext uri="{BB962C8B-B14F-4D97-AF65-F5344CB8AC3E}">
        <p14:creationId xmlns:p14="http://schemas.microsoft.com/office/powerpoint/2010/main" val="3381504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76200"/>
            <a:ext cx="9298337" cy="693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437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0" y="533400"/>
            <a:ext cx="2012539" cy="646331"/>
          </a:xfrm>
          <a:prstGeom prst="rect">
            <a:avLst/>
          </a:prstGeom>
          <a:noFill/>
        </p:spPr>
        <p:txBody>
          <a:bodyPr wrap="none" rtlCol="0">
            <a:spAutoFit/>
          </a:bodyPr>
          <a:lstStyle/>
          <a:p>
            <a:r>
              <a:rPr lang="en-US" sz="3600" b="1" dirty="0" smtClean="0"/>
              <a:t>Summary</a:t>
            </a:r>
            <a:endParaRPr lang="en-US" sz="3600" b="1" dirty="0"/>
          </a:p>
        </p:txBody>
      </p:sp>
      <p:sp>
        <p:nvSpPr>
          <p:cNvPr id="3" name="TextBox 2"/>
          <p:cNvSpPr txBox="1"/>
          <p:nvPr/>
        </p:nvSpPr>
        <p:spPr>
          <a:xfrm>
            <a:off x="533400" y="1600200"/>
            <a:ext cx="7391400" cy="4154984"/>
          </a:xfrm>
          <a:prstGeom prst="rect">
            <a:avLst/>
          </a:prstGeom>
          <a:noFill/>
        </p:spPr>
        <p:txBody>
          <a:bodyPr wrap="square" rtlCol="0">
            <a:spAutoFit/>
          </a:bodyPr>
          <a:lstStyle/>
          <a:p>
            <a:pPr marL="285750" indent="-285750">
              <a:buFont typeface="Arial" panose="020B0604020202020204" pitchFamily="34" charset="0"/>
              <a:buChar char="•"/>
            </a:pPr>
            <a:r>
              <a:rPr lang="en-US" sz="2400" b="1" dirty="0" smtClean="0"/>
              <a:t>EPIC UV calculations are sufficient to calculate UV science products at a useful level of accuracy and precision</a:t>
            </a:r>
            <a:br>
              <a:rPr lang="en-US" sz="2400" b="1" dirty="0" smtClean="0"/>
            </a:br>
            <a:endParaRPr lang="en-US" sz="2400" b="1" dirty="0" smtClean="0"/>
          </a:p>
          <a:p>
            <a:pPr marL="285750" indent="-285750">
              <a:buFont typeface="Arial" panose="020B0604020202020204" pitchFamily="34" charset="0"/>
              <a:buChar char="•"/>
            </a:pPr>
            <a:r>
              <a:rPr lang="en-US" sz="2400" b="1" dirty="0" smtClean="0"/>
              <a:t>Improved geolocation methods will reduce errors arising from small remaining misalignment of the filter images</a:t>
            </a:r>
            <a:br>
              <a:rPr lang="en-US" sz="2400" b="1" dirty="0" smtClean="0"/>
            </a:br>
            <a:endParaRPr lang="en-US" sz="2400" b="1" dirty="0" smtClean="0"/>
          </a:p>
          <a:p>
            <a:pPr marL="285750" indent="-285750">
              <a:buFont typeface="Arial" panose="020B0604020202020204" pitchFamily="34" charset="0"/>
              <a:buChar char="•"/>
            </a:pPr>
            <a:r>
              <a:rPr lang="en-US" sz="2400" b="1" dirty="0" smtClean="0"/>
              <a:t>A modification of CCD flat-fielding is being investigated for further reduction of apparent noise in retrieval algorithms</a:t>
            </a:r>
            <a:endParaRPr lang="en-US" sz="2400" b="1" dirty="0"/>
          </a:p>
        </p:txBody>
      </p:sp>
    </p:spTree>
    <p:extLst>
      <p:ext uri="{BB962C8B-B14F-4D97-AF65-F5344CB8AC3E}">
        <p14:creationId xmlns:p14="http://schemas.microsoft.com/office/powerpoint/2010/main" val="554575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235</Words>
  <Application>Microsoft Office PowerPoint</Application>
  <PresentationFormat>On-screen Show (4:3)</PresentationFormat>
  <Paragraphs>70</Paragraphs>
  <Slides>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herman</dc:creator>
  <cp:lastModifiedBy>jay herman</cp:lastModifiedBy>
  <cp:revision>26</cp:revision>
  <dcterms:created xsi:type="dcterms:W3CDTF">2017-10-01T16:47:33Z</dcterms:created>
  <dcterms:modified xsi:type="dcterms:W3CDTF">2017-10-03T14:59:19Z</dcterms:modified>
</cp:coreProperties>
</file>