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9" r:id="rId5"/>
    <p:sldId id="258" r:id="rId6"/>
    <p:sldId id="261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97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804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434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353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15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713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16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42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97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94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72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8F607-35B7-4A34-9BDC-06393EE99519}" type="datetimeFigureOut">
              <a:rPr lang="en-US" smtClean="0"/>
              <a:t>10/7/2017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lipse2017.nasa.gov/eclipse-map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380999"/>
            <a:ext cx="6119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EPIC and the 2017 </a:t>
            </a:r>
            <a:r>
              <a:rPr lang="en-US" sz="3600" b="1" dirty="0" smtClean="0"/>
              <a:t>Solar </a:t>
            </a:r>
            <a:r>
              <a:rPr lang="en-US" sz="3600" b="1" dirty="0" smtClean="0"/>
              <a:t>Eclipse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769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The 21 August 2017 </a:t>
            </a:r>
            <a:r>
              <a:rPr lang="en-US" sz="2400" b="1" dirty="0" smtClean="0"/>
              <a:t>solar </a:t>
            </a:r>
            <a:r>
              <a:rPr lang="en-US" sz="2400" b="1" dirty="0" smtClean="0"/>
              <a:t>eclipse experiment was designed to test 3-D radiative transfer calculations against measurements made on the ground (Pandora Spectrometer Instrument) in Casper Wyoming and from space using EPIC.</a:t>
            </a: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This presentation will only discuss the EPIC portion of the experiment.</a:t>
            </a: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The bottom line is that EPIC detected an 11% reduction in global sunlight reflected back to space or reaching the ground for the wavelength range 387 – 780 nm.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3511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058260" y="1295400"/>
            <a:ext cx="6705600" cy="4420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380999"/>
            <a:ext cx="6119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EPIC and the 2017 </a:t>
            </a:r>
            <a:r>
              <a:rPr lang="en-US" sz="3600" b="1" dirty="0" smtClean="0"/>
              <a:t>Solar </a:t>
            </a:r>
            <a:r>
              <a:rPr lang="en-US" sz="3600" b="1" dirty="0" smtClean="0"/>
              <a:t>Eclipse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5772834"/>
            <a:ext cx="78838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The timing and shape of the Moon’s shadow over Casper, Wyoming showing the </a:t>
            </a:r>
            <a:endParaRPr lang="en-US" b="1" dirty="0" smtClean="0"/>
          </a:p>
          <a:p>
            <a:r>
              <a:rPr lang="en-US" b="1" dirty="0" smtClean="0"/>
              <a:t>relative </a:t>
            </a:r>
            <a:r>
              <a:rPr lang="en-US" b="1" dirty="0"/>
              <a:t>location of Casper (white circle) at 11:45 MDT </a:t>
            </a:r>
            <a:endParaRPr lang="en-US" b="1" dirty="0" smtClean="0"/>
          </a:p>
          <a:p>
            <a:r>
              <a:rPr lang="en-US" dirty="0" smtClean="0"/>
              <a:t>(</a:t>
            </a:r>
            <a:r>
              <a:rPr lang="en-US" u="sng" dirty="0">
                <a:hlinkClick r:id="rId3"/>
              </a:rPr>
              <a:t>https://eclipse2017.nasa.gov/eclipse-maps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75872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352550"/>
            <a:ext cx="4531995" cy="4152900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4710485" y="1352550"/>
            <a:ext cx="4433515" cy="4133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52600" y="291548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EPIC and the 2017 </a:t>
            </a:r>
            <a:r>
              <a:rPr lang="en-US" sz="3200" b="1" dirty="0" smtClean="0">
                <a:solidFill>
                  <a:schemeClr val="bg1"/>
                </a:solidFill>
              </a:rPr>
              <a:t>Solar </a:t>
            </a:r>
            <a:r>
              <a:rPr lang="en-US" sz="3200" b="1" dirty="0" smtClean="0">
                <a:solidFill>
                  <a:schemeClr val="bg1"/>
                </a:solidFill>
              </a:rPr>
              <a:t>Eclipse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447800"/>
            <a:ext cx="6551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   Casper WY                                                                       Columbia MO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5791200"/>
            <a:ext cx="7294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We observed at two sites, Casper Wyoming and Columbia Missouri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428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693582"/>
              </p:ext>
            </p:extLst>
          </p:nvPr>
        </p:nvGraphicFramePr>
        <p:xfrm>
          <a:off x="304799" y="2133600"/>
          <a:ext cx="8382001" cy="42672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7276"/>
                <a:gridCol w="1944946"/>
                <a:gridCol w="3072350"/>
                <a:gridCol w="1197429"/>
              </a:tblGrid>
              <a:tr h="66904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Table 1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Eclipse Maximum and EPIC Image Times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Measurement Duration 2.7 minutes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Longitude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Eclipse West Edge of WY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2017-08-21 17:35:40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-111</a:t>
                      </a:r>
                      <a:r>
                        <a:rPr lang="en-US" sz="1400" baseline="30000">
                          <a:effectLst/>
                        </a:rPr>
                        <a:t>O</a:t>
                      </a:r>
                      <a:r>
                        <a:rPr lang="en-US" sz="1400">
                          <a:effectLst/>
                        </a:rPr>
                        <a:t>02’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Wavelength (nm)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Date and Time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Location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551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2017-08-21 17:42:36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West of Casper 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-106</a:t>
                      </a:r>
                      <a:r>
                        <a:rPr lang="en-US" sz="1400" baseline="30000">
                          <a:effectLst/>
                        </a:rPr>
                        <a:t>O</a:t>
                      </a:r>
                      <a:r>
                        <a:rPr lang="en-US" sz="1400">
                          <a:effectLst/>
                        </a:rPr>
                        <a:t>22’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680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2017-08-21 17:43:30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West of Casper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Casper Wyoming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2017-08-21 17:43:51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Casper WY 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-106</a:t>
                      </a:r>
                      <a:r>
                        <a:rPr lang="en-US" sz="1400" baseline="30000">
                          <a:effectLst/>
                        </a:rPr>
                        <a:t>O</a:t>
                      </a:r>
                      <a:r>
                        <a:rPr lang="en-US" sz="1400">
                          <a:effectLst/>
                        </a:rPr>
                        <a:t>19’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780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2017-08-21 17:44:24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Near Glenrock WY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-105</a:t>
                      </a:r>
                      <a:r>
                        <a:rPr lang="en-US" sz="1400" baseline="30000">
                          <a:effectLst/>
                        </a:rPr>
                        <a:t>O</a:t>
                      </a:r>
                      <a:r>
                        <a:rPr lang="en-US" sz="1400">
                          <a:effectLst/>
                        </a:rPr>
                        <a:t>52’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443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2017-08-21 17:44:50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West of Douglas WY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388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2017-08-21 17:45:18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West of Douglas WY 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-105</a:t>
                      </a:r>
                      <a:r>
                        <a:rPr lang="en-US" sz="1400" baseline="30000">
                          <a:effectLst/>
                        </a:rPr>
                        <a:t>O</a:t>
                      </a:r>
                      <a:r>
                        <a:rPr lang="en-US" sz="1400">
                          <a:effectLst/>
                        </a:rPr>
                        <a:t>17’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39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Eclipse East Edge of WY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2017-08-21 17:48:04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-104</a:t>
                      </a:r>
                      <a:r>
                        <a:rPr lang="en-US" sz="1400" baseline="30000" dirty="0">
                          <a:effectLst/>
                        </a:rPr>
                        <a:t>O</a:t>
                      </a:r>
                      <a:r>
                        <a:rPr lang="en-US" sz="1400" dirty="0">
                          <a:effectLst/>
                        </a:rPr>
                        <a:t>03’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1000" y="121920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All of the wavelengths considered were obtained in a period of 2.7 minutes within 100 km of Casper or 1</a:t>
            </a:r>
            <a:r>
              <a:rPr lang="en-US" sz="2400" b="1" baseline="30000" dirty="0" smtClean="0"/>
              <a:t>O</a:t>
            </a:r>
            <a:r>
              <a:rPr lang="en-US" sz="2400" b="1" dirty="0" smtClean="0"/>
              <a:t> of Longitude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380999"/>
            <a:ext cx="6119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EPIC and the 2017 </a:t>
            </a:r>
            <a:r>
              <a:rPr lang="en-US" sz="3600" b="1" dirty="0" smtClean="0"/>
              <a:t>Solar </a:t>
            </a:r>
            <a:r>
              <a:rPr lang="en-US" sz="3600" b="1" dirty="0" smtClean="0"/>
              <a:t>Eclipse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709150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14" y="1524000"/>
            <a:ext cx="4043561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58028"/>
            <a:ext cx="3962400" cy="3374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4953000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effect of an eclipse on the solar energy reflected back to space as a function of longitude (degrees).  In Casper WY, the </a:t>
            </a:r>
            <a:r>
              <a:rPr lang="en-US" b="1" dirty="0" smtClean="0"/>
              <a:t>eclipse totality </a:t>
            </a:r>
            <a:r>
              <a:rPr lang="en-US" b="1" dirty="0"/>
              <a:t>reached almost zero energy reflected back to space, while light clouds in Columbia MO diminished the effect.  For 443±1.3 nm, </a:t>
            </a:r>
            <a:r>
              <a:rPr lang="en-US" b="1" dirty="0" smtClean="0"/>
              <a:t>reflected irradiance(W/m</a:t>
            </a:r>
            <a:r>
              <a:rPr lang="en-US" b="1" baseline="30000" dirty="0" smtClean="0"/>
              <a:t>2</a:t>
            </a:r>
            <a:r>
              <a:rPr lang="en-US" b="1" dirty="0"/>
              <a:t>) = 5.291x10</a:t>
            </a:r>
            <a:r>
              <a:rPr lang="en-US" b="1" baseline="30000" dirty="0"/>
              <a:t>-6</a:t>
            </a:r>
            <a:r>
              <a:rPr lang="en-US" b="1" dirty="0"/>
              <a:t> π 2.6 C/S.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380999"/>
            <a:ext cx="6119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EPIC and the 2017 </a:t>
            </a:r>
            <a:r>
              <a:rPr lang="en-US" sz="3600" b="1" dirty="0" smtClean="0"/>
              <a:t>Solar </a:t>
            </a:r>
            <a:r>
              <a:rPr lang="en-US" sz="3600" b="1" dirty="0" smtClean="0"/>
              <a:t>Eclipse</a:t>
            </a:r>
            <a:endParaRPr 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362200" y="1216090"/>
            <a:ext cx="441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Reflected Irradiance in longitudinal slice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49197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603513" y="685800"/>
            <a:ext cx="5943600" cy="46869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54864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counts/second C/S observed by EPIC for the 443 nm channel corresponding to the color </a:t>
            </a:r>
            <a:r>
              <a:rPr lang="en-US" b="1" dirty="0" smtClean="0"/>
              <a:t>image. </a:t>
            </a:r>
            <a:r>
              <a:rPr lang="en-US" b="1" dirty="0"/>
              <a:t>In this image there are approximately 2.59x10</a:t>
            </a:r>
            <a:r>
              <a:rPr lang="en-US" b="1" baseline="30000" dirty="0"/>
              <a:t>6</a:t>
            </a:r>
            <a:r>
              <a:rPr lang="en-US" b="1" dirty="0"/>
              <a:t> illuminated pixels out of 2048</a:t>
            </a:r>
            <a:r>
              <a:rPr lang="en-US" b="1" baseline="30000" dirty="0"/>
              <a:t>2</a:t>
            </a:r>
            <a:r>
              <a:rPr lang="en-US" b="1" dirty="0"/>
              <a:t> = 4.194304x10</a:t>
            </a:r>
            <a:r>
              <a:rPr lang="en-US" b="1" baseline="30000" dirty="0"/>
              <a:t>6</a:t>
            </a:r>
            <a:r>
              <a:rPr lang="en-US" b="1" dirty="0"/>
              <a:t> pixels (61.8</a:t>
            </a:r>
            <a:r>
              <a:rPr lang="en-US" b="1" dirty="0" smtClean="0"/>
              <a:t>%).  Illuminated </a:t>
            </a:r>
            <a:r>
              <a:rPr lang="en-US" b="1" dirty="0"/>
              <a:t>pixels form a circle of 1816 pixels in diameter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15792" y="57833"/>
            <a:ext cx="6119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EPIC and the 2017 </a:t>
            </a:r>
            <a:r>
              <a:rPr lang="en-US" sz="3600" b="1" dirty="0" smtClean="0"/>
              <a:t>Solar </a:t>
            </a:r>
            <a:r>
              <a:rPr lang="en-US" sz="3600" b="1" dirty="0" smtClean="0"/>
              <a:t>Eclipse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2743200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443 nm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88462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219200"/>
            <a:ext cx="7848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Method</a:t>
            </a:r>
          </a:p>
          <a:p>
            <a:endParaRPr lang="en-US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Integrate the global Counts/Second for the time of the eclipse totality</a:t>
            </a:r>
            <a:br>
              <a:rPr lang="en-US" sz="2400" b="1" dirty="0" smtClean="0"/>
            </a:br>
            <a:endParaRPr lang="en-US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Integrate the previous and following days for the same geometry</a:t>
            </a:r>
            <a:br>
              <a:rPr lang="en-US" sz="2400" b="1" dirty="0" smtClean="0"/>
            </a:br>
            <a:endParaRPr lang="en-US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Form the ratios of the totality scene to the non-eclipse scenes to calculate the average reduction caused by the eclipse for each wavelength 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315792" y="57833"/>
            <a:ext cx="6119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EPIC and the 2017 </a:t>
            </a:r>
            <a:r>
              <a:rPr lang="en-US" sz="3600" b="1" dirty="0" smtClean="0"/>
              <a:t>Solar </a:t>
            </a:r>
            <a:r>
              <a:rPr lang="en-US" sz="3600" b="1" dirty="0" smtClean="0"/>
              <a:t>Eclipse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51440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8763000" cy="567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15792" y="57833"/>
            <a:ext cx="6119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EPIC and the 2017 </a:t>
            </a:r>
            <a:r>
              <a:rPr lang="en-US" sz="3600" b="1" dirty="0" smtClean="0"/>
              <a:t>Solar </a:t>
            </a:r>
            <a:r>
              <a:rPr lang="en-US" sz="3600" b="1" dirty="0" smtClean="0"/>
              <a:t>Eclipse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727759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219200"/>
            <a:ext cx="6705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The next step is to take a 3-D radiative transfer calculation to attempt  to reproduce the observations from EPIC and from the ground measurements by the Pandora Spectrometer Instrument.</a:t>
            </a:r>
          </a:p>
          <a:p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The goal is to see if the 3-D radiative transfer calculation is an improvement over the 1-D methods matching calculations and measurements.</a:t>
            </a:r>
          </a:p>
          <a:p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If so, the 3-D methods can be applied to clouds that affect the Earth’s energy balance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317212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Why did we do this experiment?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35382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481</Words>
  <Application>Microsoft Office PowerPoint</Application>
  <PresentationFormat>On-screen Show (4:3)</PresentationFormat>
  <Paragraphs>84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herman</dc:creator>
  <cp:lastModifiedBy>herman</cp:lastModifiedBy>
  <cp:revision>13</cp:revision>
  <dcterms:created xsi:type="dcterms:W3CDTF">2017-10-01T20:39:57Z</dcterms:created>
  <dcterms:modified xsi:type="dcterms:W3CDTF">2017-10-07T23:45:44Z</dcterms:modified>
</cp:coreProperties>
</file>