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7"/>
  </p:notesMasterIdLst>
  <p:handoutMasterIdLst>
    <p:handoutMasterId r:id="rId8"/>
  </p:handoutMasterIdLst>
  <p:sldIdLst>
    <p:sldId id="277" r:id="rId2"/>
    <p:sldId id="291" r:id="rId3"/>
    <p:sldId id="292" r:id="rId4"/>
    <p:sldId id="294" r:id="rId5"/>
    <p:sldId id="293" r:id="rId6"/>
  </p:sldIdLst>
  <p:sldSz cx="10058400" cy="7772400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4A5340B6-729A-6448-8680-E631D8BE6248}">
          <p14:sldIdLst>
            <p14:sldId id="277"/>
            <p14:sldId id="291"/>
            <p14:sldId id="292"/>
            <p14:sldId id="294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1">
          <p15:clr>
            <a:srgbClr val="A4A3A4"/>
          </p15:clr>
        </p15:guide>
        <p15:guide id="2" pos="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78A"/>
    <a:srgbClr val="A8B9DA"/>
    <a:srgbClr val="87B2ED"/>
    <a:srgbClr val="677085"/>
    <a:srgbClr val="B7FF27"/>
    <a:srgbClr val="000000"/>
    <a:srgbClr val="A1EB6B"/>
    <a:srgbClr val="70E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/>
    <p:restoredTop sz="94701"/>
  </p:normalViewPr>
  <p:slideViewPr>
    <p:cSldViewPr snapToGrid="0">
      <p:cViewPr>
        <p:scale>
          <a:sx n="119" d="100"/>
          <a:sy n="119" d="100"/>
        </p:scale>
        <p:origin x="1736" y="472"/>
      </p:cViewPr>
      <p:guideLst>
        <p:guide orient="horz" pos="451"/>
        <p:guide pos="315"/>
      </p:guideLst>
    </p:cSldViewPr>
  </p:slideViewPr>
  <p:outlineViewPr>
    <p:cViewPr>
      <p:scale>
        <a:sx n="33" d="100"/>
        <a:sy n="33" d="100"/>
      </p:scale>
      <p:origin x="0" y="-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451C510-4BB6-A74E-925C-4540DF078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5847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3259B7B-C5AE-F34B-8AD5-ABC8573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55A213-9C63-3D4B-B643-972A02818BC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1727200"/>
            <a:ext cx="9051925" cy="1320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3022600"/>
            <a:ext cx="6754812" cy="588963"/>
          </a:xfrm>
        </p:spPr>
        <p:txBody>
          <a:bodyPr/>
          <a:lstStyle>
            <a:lvl1pPr marL="0" indent="0">
              <a:buFont typeface="AGaramond RegularSC" charset="0"/>
              <a:buNone/>
              <a:defRPr>
                <a:solidFill>
                  <a:srgbClr val="79797C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2D2FF0-26D0-4C4D-866B-C515CD7A5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6475" y="1295400"/>
            <a:ext cx="2282825" cy="483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295400"/>
            <a:ext cx="6700837" cy="483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C3AA46-2942-EB43-B3B8-A1D497C8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26727F-BEA3-3346-B82F-27EDCEE6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6F39DB-058E-3843-A380-6284B300F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2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244725"/>
            <a:ext cx="449103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2244725"/>
            <a:ext cx="449262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89F59-7642-3C44-B9C2-EC305EB3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CC34-A535-2442-920A-3B9A8A523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5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D4E67-ACC8-E844-A861-02D06B7A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8EF543-CE74-E144-80A1-BF498835A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08CE99-B900-3144-BFB9-D10BC19A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2F35B-FBF6-164D-AFD5-AE92AB240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6733"/>
            <a:ext cx="9136062" cy="949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499558"/>
            <a:ext cx="9136062" cy="52568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7210425"/>
            <a:ext cx="941388" cy="3889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019175" eaLnBrk="1" hangingPunct="1">
              <a:defRPr sz="800" b="1" i="0" smtClean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CD1E193-C50D-A549-B5FD-B586777783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73050" y="7375525"/>
            <a:ext cx="40862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800" b="1" dirty="0" smtClean="0">
                <a:solidFill>
                  <a:schemeClr val="tx2"/>
                </a:solidFill>
                <a:latin typeface="Arial" charset="0"/>
                <a:cs typeface="+mn-cs"/>
              </a:rPr>
              <a:t>National Aeronautics and Space Administration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7385050"/>
            <a:ext cx="1005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7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0" y="477838"/>
            <a:ext cx="1005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7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4743450" y="7381312"/>
            <a:ext cx="2114549" cy="2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800" b="1" dirty="0" smtClean="0">
                <a:solidFill>
                  <a:schemeClr val="tx2"/>
                </a:solidFill>
                <a:latin typeface="Arial" charset="0"/>
                <a:cs typeface="+mn-cs"/>
              </a:rPr>
              <a:t>DSCOVR</a:t>
            </a:r>
            <a:r>
              <a:rPr lang="en-US" sz="800" b="1" baseline="0" dirty="0" smtClean="0">
                <a:solidFill>
                  <a:schemeClr val="tx2"/>
                </a:solidFill>
                <a:latin typeface="Arial" charset="0"/>
                <a:cs typeface="+mn-cs"/>
              </a:rPr>
              <a:t> Science Team Meeting 2017</a:t>
            </a:r>
            <a:endParaRPr lang="en-US" sz="800" b="1" dirty="0" smtClean="0">
              <a:solidFill>
                <a:schemeClr val="tx2"/>
              </a:solidFill>
              <a:latin typeface="Arial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23850" y="225835"/>
            <a:ext cx="2673349" cy="2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smtClean="0">
                <a:solidFill>
                  <a:schemeClr val="tx2"/>
                </a:solidFill>
                <a:latin typeface="Arial" charset="0"/>
                <a:cs typeface="+mn-cs"/>
              </a:rPr>
              <a:t>DSOC L0 to L1A/B </a:t>
            </a:r>
            <a:r>
              <a:rPr lang="en-US" sz="1000" b="1" dirty="0" smtClean="0">
                <a:solidFill>
                  <a:schemeClr val="tx2"/>
                </a:solidFill>
                <a:latin typeface="Arial" charset="0"/>
                <a:cs typeface="+mn-cs"/>
              </a:rPr>
              <a:t>Processing Update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</a:defRPr>
      </a:lvl9pPr>
    </p:titleStyle>
    <p:bodyStyle>
      <a:lvl1pPr marL="250825" indent="-250825" algn="l" defTabSz="1019175" rtl="0" eaLnBrk="0" fontAlgn="base" hangingPunct="0">
        <a:lnSpc>
          <a:spcPts val="2675"/>
        </a:lnSpc>
        <a:spcBef>
          <a:spcPts val="450"/>
        </a:spcBef>
        <a:spcAft>
          <a:spcPts val="663"/>
        </a:spcAft>
        <a:buClr>
          <a:srgbClr val="A0A0A0"/>
        </a:buClr>
        <a:buSzPct val="80000"/>
        <a:buFont typeface="AGaramond RegularSC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1837" indent="-285750" algn="l" defTabSz="1019175" rtl="0" eaLnBrk="0" fontAlgn="base" hangingPunct="0">
        <a:lnSpc>
          <a:spcPts val="2675"/>
        </a:lnSpc>
        <a:spcBef>
          <a:spcPts val="450"/>
        </a:spcBef>
        <a:spcAft>
          <a:spcPts val="663"/>
        </a:spcAft>
        <a:buSzPct val="75000"/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1150938" indent="-188913" algn="l" defTabSz="1019175" rtl="0" eaLnBrk="0" fontAlgn="base" hangingPunct="0">
        <a:lnSpc>
          <a:spcPts val="2675"/>
        </a:lnSpc>
        <a:spcBef>
          <a:spcPts val="450"/>
        </a:spcBef>
        <a:spcAft>
          <a:spcPts val="663"/>
        </a:spcAft>
        <a:buSzPct val="90000"/>
        <a:buChar char="»"/>
        <a:defRPr sz="1800">
          <a:solidFill>
            <a:schemeClr val="tx1"/>
          </a:solidFill>
          <a:latin typeface="+mn-lt"/>
          <a:ea typeface="+mn-ea"/>
        </a:defRPr>
      </a:lvl3pPr>
      <a:lvl4pPr marL="1814512" indent="-285750" algn="l" defTabSz="1019175" rtl="0" eaLnBrk="0" fontAlgn="base" hangingPunct="0">
        <a:lnSpc>
          <a:spcPts val="2675"/>
        </a:lnSpc>
        <a:spcBef>
          <a:spcPts val="450"/>
        </a:spcBef>
        <a:spcAft>
          <a:spcPts val="663"/>
        </a:spcAft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2324100" indent="-285750" algn="l" defTabSz="1019175" rtl="0" eaLnBrk="0" fontAlgn="base" hangingPunct="0">
        <a:lnSpc>
          <a:spcPts val="2900"/>
        </a:lnSpc>
        <a:spcBef>
          <a:spcPct val="0"/>
        </a:spcBef>
        <a:spcAft>
          <a:spcPts val="663"/>
        </a:spcAft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749550" indent="-254000" algn="l" defTabSz="1019175" rtl="0" fontAlgn="base">
        <a:lnSpc>
          <a:spcPts val="2900"/>
        </a:lnSpc>
        <a:spcBef>
          <a:spcPct val="0"/>
        </a:spcBef>
        <a:spcAft>
          <a:spcPts val="663"/>
        </a:spcAft>
        <a:defRPr sz="1400">
          <a:solidFill>
            <a:srgbClr val="666666"/>
          </a:solidFill>
          <a:latin typeface="+mn-lt"/>
          <a:ea typeface="+mn-ea"/>
        </a:defRPr>
      </a:lvl6pPr>
      <a:lvl7pPr marL="3206750" indent="-254000" algn="l" defTabSz="1019175" rtl="0" fontAlgn="base">
        <a:lnSpc>
          <a:spcPts val="2900"/>
        </a:lnSpc>
        <a:spcBef>
          <a:spcPct val="0"/>
        </a:spcBef>
        <a:spcAft>
          <a:spcPts val="663"/>
        </a:spcAft>
        <a:defRPr sz="1400">
          <a:solidFill>
            <a:srgbClr val="666666"/>
          </a:solidFill>
          <a:latin typeface="+mn-lt"/>
          <a:ea typeface="+mn-ea"/>
        </a:defRPr>
      </a:lvl7pPr>
      <a:lvl8pPr marL="3663950" indent="-254000" algn="l" defTabSz="1019175" rtl="0" fontAlgn="base">
        <a:lnSpc>
          <a:spcPts val="2900"/>
        </a:lnSpc>
        <a:spcBef>
          <a:spcPct val="0"/>
        </a:spcBef>
        <a:spcAft>
          <a:spcPts val="663"/>
        </a:spcAft>
        <a:defRPr sz="1400">
          <a:solidFill>
            <a:srgbClr val="666666"/>
          </a:solidFill>
          <a:latin typeface="+mn-lt"/>
          <a:ea typeface="+mn-ea"/>
        </a:defRPr>
      </a:lvl8pPr>
      <a:lvl9pPr marL="4121150" indent="-254000" algn="l" defTabSz="1019175" rtl="0" fontAlgn="base">
        <a:lnSpc>
          <a:spcPts val="2900"/>
        </a:lnSpc>
        <a:spcBef>
          <a:spcPct val="0"/>
        </a:spcBef>
        <a:spcAft>
          <a:spcPts val="663"/>
        </a:spcAft>
        <a:defRPr sz="14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osweb.larc.nasa.gov/project/dscovr/dscovr_epic_l1b_2" TargetMode="External"/><Relationship Id="rId4" Type="http://schemas.openxmlformats.org/officeDocument/2006/relationships/hyperlink" Target="https://epic.gsfc.nasa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osweb.larc.nasa.gov/project/dscovr/dscovr_epic_l1a_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osweb.larc.nasa.gov/project/dscovr/dscovr_nistar_l1a_2" TargetMode="External"/><Relationship Id="rId3" Type="http://schemas.openxmlformats.org/officeDocument/2006/relationships/hyperlink" Target="https://eosweb.larc.nasa.gov/project/dscovr/dscovr_nistar_l1b_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osweb.larc.nasa.gov/news/dscovr-public-release-statement-v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113" y="1462629"/>
            <a:ext cx="9112250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DSCOVR Science Team Meeting 2017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000" b="0" dirty="0" smtClean="0">
              <a:solidFill>
                <a:schemeClr val="tx2"/>
              </a:solidFill>
              <a:cs typeface="+mj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463" y="2973387"/>
            <a:ext cx="9021762" cy="201084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1"/>
                </a:solidFill>
                <a:cs typeface="+mn-cs"/>
              </a:rPr>
              <a:t>DSCOVR Science Operations Center (DSOC) L0 to L1A/B Processing Update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11163" y="560388"/>
            <a:ext cx="913606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defTabSz="1019175" eaLnBrk="1" hangingPunct="1">
              <a:defRPr/>
            </a:pPr>
            <a:r>
              <a:rPr lang="en-US" sz="800">
                <a:solidFill>
                  <a:srgbClr val="677085"/>
                </a:solidFill>
                <a:latin typeface="Arial" charset="0"/>
                <a:cs typeface="+mn-cs"/>
              </a:rPr>
              <a:t>National Aeronautics and Space Administration</a:t>
            </a:r>
            <a:endParaRPr lang="en-US" sz="2000">
              <a:solidFill>
                <a:srgbClr val="677085"/>
              </a:solidFill>
              <a:latin typeface="Arial" charset="0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2113" y="5600700"/>
            <a:ext cx="9021762" cy="1689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0" indent="0" algn="l" defTabSz="1019175" rtl="0" eaLnBrk="0" fontAlgn="base" hangingPunct="0">
              <a:lnSpc>
                <a:spcPts val="2675"/>
              </a:lnSpc>
              <a:spcBef>
                <a:spcPts val="450"/>
              </a:spcBef>
              <a:spcAft>
                <a:spcPts val="663"/>
              </a:spcAft>
              <a:buClr>
                <a:srgbClr val="A0A0A0"/>
              </a:buClr>
              <a:buSzPct val="80000"/>
              <a:buFont typeface="AGaramond RegularSC" charset="0"/>
              <a:buNone/>
              <a:defRPr sz="2400">
                <a:solidFill>
                  <a:srgbClr val="79797C"/>
                </a:solidFill>
                <a:latin typeface="+mn-lt"/>
                <a:ea typeface="+mn-ea"/>
                <a:cs typeface="ＭＳ Ｐゴシック" charset="0"/>
              </a:defRPr>
            </a:lvl1pPr>
            <a:lvl2pPr marL="731837" indent="-285750" algn="l" defTabSz="1019175" rtl="0" eaLnBrk="0" fontAlgn="base" hangingPunct="0">
              <a:lnSpc>
                <a:spcPts val="2675"/>
              </a:lnSpc>
              <a:spcBef>
                <a:spcPts val="450"/>
              </a:spcBef>
              <a:spcAft>
                <a:spcPts val="663"/>
              </a:spcAft>
              <a:buSzPct val="75000"/>
              <a:buFont typeface="Lucida Grande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50938" indent="-188913" algn="l" defTabSz="1019175" rtl="0" eaLnBrk="0" fontAlgn="base" hangingPunct="0">
              <a:lnSpc>
                <a:spcPts val="2675"/>
              </a:lnSpc>
              <a:spcBef>
                <a:spcPts val="450"/>
              </a:spcBef>
              <a:spcAft>
                <a:spcPts val="663"/>
              </a:spcAft>
              <a:buSzPct val="90000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814512" indent="-285750" algn="l" defTabSz="1019175" rtl="0" eaLnBrk="0" fontAlgn="base" hangingPunct="0">
              <a:lnSpc>
                <a:spcPts val="2675"/>
              </a:lnSpc>
              <a:spcBef>
                <a:spcPts val="450"/>
              </a:spcBef>
              <a:spcAft>
                <a:spcPts val="663"/>
              </a:spcAft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324100" indent="-285750" algn="l" defTabSz="1019175" rtl="0" eaLnBrk="0" fontAlgn="base" hangingPunct="0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749550" indent="-254000" algn="l" defTabSz="1019175" rtl="0" fontAlgn="base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6pPr>
            <a:lvl7pPr marL="3206750" indent="-254000" algn="l" defTabSz="1019175" rtl="0" fontAlgn="base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7pPr>
            <a:lvl8pPr marL="3663950" indent="-254000" algn="l" defTabSz="1019175" rtl="0" fontAlgn="base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8pPr>
            <a:lvl9pPr marL="4121150" indent="-254000" algn="l" defTabSz="1019175" rtl="0" fontAlgn="base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</a:rPr>
              <a:t>Oct. 3, 2017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cs typeface="+mn-cs"/>
              </a:rPr>
            </a:b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Carl 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F. Hostetter, DSOC Manager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NASA GSFC, Code 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587</a:t>
            </a:r>
            <a:endParaRPr lang="en-US" sz="2000" b="1" dirty="0" smtClean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7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43" y="522036"/>
            <a:ext cx="9318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86733"/>
            <a:ext cx="9136062" cy="949325"/>
          </a:xfrm>
        </p:spPr>
        <p:txBody>
          <a:bodyPr/>
          <a:lstStyle/>
          <a:p>
            <a:r>
              <a:rPr lang="en-US" sz="3200" dirty="0" smtClean="0"/>
              <a:t>DSOC Functional Overview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1" y="1524958"/>
            <a:ext cx="9352107" cy="5282242"/>
          </a:xfrm>
        </p:spPr>
      </p:pic>
    </p:spTree>
    <p:extLst>
      <p:ext uri="{BB962C8B-B14F-4D97-AF65-F5344CB8AC3E}">
        <p14:creationId xmlns:p14="http://schemas.microsoft.com/office/powerpoint/2010/main" val="14639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499557"/>
            <a:ext cx="9136062" cy="5710867"/>
          </a:xfrm>
        </p:spPr>
        <p:txBody>
          <a:bodyPr/>
          <a:lstStyle/>
          <a:p>
            <a:r>
              <a:rPr lang="en-US" dirty="0" smtClean="0"/>
              <a:t>Periodic imaging of key </a:t>
            </a:r>
            <a:r>
              <a:rPr lang="en-US" dirty="0"/>
              <a:t>spectral radiative characteristics in 10 narrowband channels (between 317 and 790 nm) at 10-20 km spatial </a:t>
            </a:r>
            <a:r>
              <a:rPr lang="en-US" dirty="0" smtClean="0"/>
              <a:t>resolution.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EPIC </a:t>
            </a:r>
            <a:r>
              <a:rPr lang="en-US" dirty="0" smtClean="0"/>
              <a:t>L1A </a:t>
            </a:r>
            <a:r>
              <a:rPr lang="en-US" dirty="0" smtClean="0"/>
              <a:t>Data: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eosweb.larc.nasa.gov/project/dscovr/dscovr_epic_l1a_2</a:t>
            </a:r>
            <a:endParaRPr lang="en-US" dirty="0" smtClean="0"/>
          </a:p>
          <a:p>
            <a:r>
              <a:rPr lang="en-US" dirty="0" smtClean="0"/>
              <a:t>EPIC </a:t>
            </a:r>
            <a:r>
              <a:rPr lang="en-US" dirty="0" smtClean="0"/>
              <a:t>L1B Data:</a:t>
            </a:r>
            <a:br>
              <a:rPr lang="en-US" dirty="0" smtClean="0"/>
            </a:br>
            <a:r>
              <a:rPr lang="en-US" dirty="0">
                <a:hlinkClick r:id="rId3"/>
              </a:rPr>
              <a:t>https://eosweb.larc.nasa.gov/project/dscovr/dscovr_epic_l1b_2</a:t>
            </a:r>
            <a:endParaRPr lang="en-US" dirty="0" smtClean="0"/>
          </a:p>
          <a:p>
            <a:r>
              <a:rPr lang="en-US" dirty="0" smtClean="0"/>
              <a:t>EPIC Web Site: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https://epic.gsfc.nasa.gov/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Earth Polychromatic Imaging Camera (EPIC)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102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71831"/>
            <a:ext cx="9136062" cy="4884568"/>
          </a:xfrm>
        </p:spPr>
        <p:txBody>
          <a:bodyPr/>
          <a:lstStyle/>
          <a:p>
            <a:r>
              <a:rPr lang="en-US" dirty="0" smtClean="0"/>
              <a:t>Continuous measurement of broadband </a:t>
            </a:r>
            <a:r>
              <a:rPr lang="en-US" dirty="0"/>
              <a:t>radiative fluxes of the entire dayside of </a:t>
            </a:r>
            <a:r>
              <a:rPr lang="en-US" dirty="0" smtClean="0"/>
              <a:t>Earth.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NISTAR </a:t>
            </a:r>
            <a:r>
              <a:rPr lang="en-US" dirty="0"/>
              <a:t>L1A Data:</a:t>
            </a:r>
            <a:br>
              <a:rPr lang="en-US" dirty="0"/>
            </a:br>
            <a:r>
              <a:rPr lang="en-US" dirty="0">
                <a:hlinkClick r:id="rId2"/>
              </a:rPr>
              <a:t>https://eosweb.larc.nasa.gov/project/dscovr/dscovr_nistar_l1a_2</a:t>
            </a:r>
            <a:endParaRPr lang="en-US" dirty="0"/>
          </a:p>
          <a:p>
            <a:r>
              <a:rPr lang="en-US" dirty="0"/>
              <a:t>NISTAR L1B Data:</a:t>
            </a:r>
            <a:br>
              <a:rPr lang="en-US" dirty="0"/>
            </a:br>
            <a:r>
              <a:rPr lang="en-US" dirty="0">
                <a:hlinkClick r:id="rId3"/>
              </a:rPr>
              <a:t>https://eosweb.larc.nasa.gov/project/dscovr/dscovr_nistar_l1b_2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623944"/>
            <a:ext cx="9136062" cy="962722"/>
          </a:xfrm>
        </p:spPr>
        <p:txBody>
          <a:bodyPr/>
          <a:lstStyle/>
          <a:p>
            <a:r>
              <a:rPr lang="en-US" sz="3200" dirty="0"/>
              <a:t>National Institute of Standards and </a:t>
            </a:r>
            <a:r>
              <a:rPr lang="en-US" sz="3200" dirty="0" smtClean="0"/>
              <a:t>Technology Advanced </a:t>
            </a:r>
            <a:r>
              <a:rPr lang="en-US" sz="3200" dirty="0"/>
              <a:t>Radiometer (NISTAR)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06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07284"/>
            <a:ext cx="9136062" cy="4949115"/>
          </a:xfrm>
        </p:spPr>
        <p:txBody>
          <a:bodyPr/>
          <a:lstStyle/>
          <a:p>
            <a:r>
              <a:rPr lang="en-US" dirty="0"/>
              <a:t>Improvements </a:t>
            </a:r>
            <a:r>
              <a:rPr lang="en-US" dirty="0" smtClean="0"/>
              <a:t>to (EPIC </a:t>
            </a:r>
            <a:r>
              <a:rPr lang="en-US" dirty="0"/>
              <a:t>&amp; </a:t>
            </a:r>
            <a:r>
              <a:rPr lang="en-US" dirty="0" smtClean="0"/>
              <a:t>NISTAR) instrument calibrations, and to (EPIC) flat-fielding, geolocation, and </a:t>
            </a:r>
            <a:r>
              <a:rPr lang="en-US" dirty="0"/>
              <a:t>stray-light </a:t>
            </a:r>
            <a:r>
              <a:rPr lang="en-US" dirty="0" smtClean="0"/>
              <a:t>corrections.</a:t>
            </a:r>
            <a:endParaRPr lang="en-US" dirty="0"/>
          </a:p>
          <a:p>
            <a:r>
              <a:rPr lang="en-US" dirty="0" smtClean="0"/>
              <a:t>Reprocessing of previous data completed and released in July, 2017.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Release statement and updated </a:t>
            </a:r>
            <a:r>
              <a:rPr lang="en-US" dirty="0"/>
              <a:t>documents available at: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eosweb.larc.nasa.gov/news/dscovr-public-release-statement-v02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DSOC Product Processing Version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9396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113</Words>
  <Application>Microsoft Macintosh PowerPoint</Application>
  <PresentationFormat>Custom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55 Helvetica Roman</vt:lpstr>
      <vt:lpstr>AGaramond RegularSC</vt:lpstr>
      <vt:lpstr>Lucida Grande</vt:lpstr>
      <vt:lpstr>ＭＳ Ｐゴシック</vt:lpstr>
      <vt:lpstr>Wingdings</vt:lpstr>
      <vt:lpstr>Arial</vt:lpstr>
      <vt:lpstr>Blank Presentation</vt:lpstr>
      <vt:lpstr>DSCOVR Science Team Meeting 2017 </vt:lpstr>
      <vt:lpstr>DSOC Functional Overview</vt:lpstr>
      <vt:lpstr>Earth Polychromatic Imaging Camera (EPIC)</vt:lpstr>
      <vt:lpstr>National Institute of Standards and Technology Advanced Radiometer (NISTAR)</vt:lpstr>
      <vt:lpstr>DSOC Product Processing Version 2</vt:lpstr>
    </vt:vector>
  </TitlesOfParts>
  <Manager/>
  <Company>LMIT ODIN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  </dc:title>
  <dc:subject/>
  <dc:creator>LMIT ODIN</dc:creator>
  <cp:keywords/>
  <dc:description/>
  <cp:lastModifiedBy>Carl Hostetter</cp:lastModifiedBy>
  <cp:revision>161</cp:revision>
  <cp:lastPrinted>2006-05-05T11:56:29Z</cp:lastPrinted>
  <dcterms:created xsi:type="dcterms:W3CDTF">2005-07-13T19:24:44Z</dcterms:created>
  <dcterms:modified xsi:type="dcterms:W3CDTF">2017-10-02T23:46:51Z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