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22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FE658-4BCE-4C11-A2D5-0A368DC6F176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812F-2E4E-436B-A779-F189AD10D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209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FE658-4BCE-4C11-A2D5-0A368DC6F176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812F-2E4E-436B-A779-F189AD10D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09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FE658-4BCE-4C11-A2D5-0A368DC6F176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812F-2E4E-436B-A779-F189AD10D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263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FE658-4BCE-4C11-A2D5-0A368DC6F176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812F-2E4E-436B-A779-F189AD10D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301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FE658-4BCE-4C11-A2D5-0A368DC6F176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812F-2E4E-436B-A779-F189AD10D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97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FE658-4BCE-4C11-A2D5-0A368DC6F176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812F-2E4E-436B-A779-F189AD10D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055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FE658-4BCE-4C11-A2D5-0A368DC6F176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812F-2E4E-436B-A779-F189AD10D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3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FE658-4BCE-4C11-A2D5-0A368DC6F176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812F-2E4E-436B-A779-F189AD10D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45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FE658-4BCE-4C11-A2D5-0A368DC6F176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812F-2E4E-436B-A779-F189AD10D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677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FE658-4BCE-4C11-A2D5-0A368DC6F176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812F-2E4E-436B-A779-F189AD10D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793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FE658-4BCE-4C11-A2D5-0A368DC6F176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812F-2E4E-436B-A779-F189AD10D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868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FE658-4BCE-4C11-A2D5-0A368DC6F176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6812F-2E4E-436B-A779-F189AD10D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882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04800"/>
            <a:ext cx="8763000" cy="61722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EPIC UV Albedo Calibration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</a:rPr>
              <a:t>O</a:t>
            </a:r>
            <a:r>
              <a:rPr lang="en-US" sz="1800" b="1" dirty="0">
                <a:solidFill>
                  <a:schemeClr val="tx1"/>
                </a:solidFill>
              </a:rPr>
              <a:t>3</a:t>
            </a:r>
            <a:r>
              <a:rPr lang="en-US" sz="2400" b="1" dirty="0" smtClean="0">
                <a:solidFill>
                  <a:schemeClr val="tx1"/>
                </a:solidFill>
              </a:rPr>
              <a:t>, </a:t>
            </a:r>
            <a:r>
              <a:rPr lang="en-US" sz="2400" b="1" dirty="0" smtClean="0">
                <a:solidFill>
                  <a:schemeClr val="tx1"/>
                </a:solidFill>
              </a:rPr>
              <a:t>SO</a:t>
            </a:r>
            <a:r>
              <a:rPr lang="en-US" sz="1800" b="1" dirty="0" smtClean="0">
                <a:solidFill>
                  <a:schemeClr val="tx1"/>
                </a:solidFill>
              </a:rPr>
              <a:t>2</a:t>
            </a:r>
            <a:r>
              <a:rPr lang="en-US" sz="2400" b="1" dirty="0" smtClean="0">
                <a:solidFill>
                  <a:schemeClr val="tx1"/>
                </a:solidFill>
              </a:rPr>
              <a:t>,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Reflectivity, </a:t>
            </a:r>
            <a:r>
              <a:rPr lang="en-US" sz="1800" b="1" dirty="0" smtClean="0">
                <a:solidFill>
                  <a:schemeClr val="tx1"/>
                </a:solidFill>
              </a:rPr>
              <a:t>&amp; </a:t>
            </a:r>
            <a:r>
              <a:rPr lang="en-US" sz="2400" b="1" dirty="0" smtClean="0">
                <a:solidFill>
                  <a:schemeClr val="tx1"/>
                </a:solidFill>
              </a:rPr>
              <a:t>AI (Aerosol Index) </a:t>
            </a:r>
            <a:r>
              <a:rPr lang="en-US" sz="2400" b="1" dirty="0" smtClean="0">
                <a:solidFill>
                  <a:schemeClr val="tx1"/>
                </a:solidFill>
              </a:rPr>
              <a:t>retrievals are based on albedo </a:t>
            </a:r>
            <a:r>
              <a:rPr lang="en-US" sz="2400" b="1" dirty="0" smtClean="0">
                <a:solidFill>
                  <a:schemeClr val="tx1"/>
                </a:solidFill>
              </a:rPr>
              <a:t>measurements(</a:t>
            </a:r>
            <a:r>
              <a:rPr lang="en-US" sz="2400" b="1" dirty="0" err="1" smtClean="0">
                <a:solidFill>
                  <a:schemeClr val="tx1"/>
                </a:solidFill>
              </a:rPr>
              <a:t>Earth_Radiance</a:t>
            </a:r>
            <a:r>
              <a:rPr lang="en-US" sz="2400" b="1" dirty="0" smtClean="0">
                <a:solidFill>
                  <a:schemeClr val="tx1"/>
                </a:solidFill>
              </a:rPr>
              <a:t>/</a:t>
            </a:r>
            <a:r>
              <a:rPr lang="en-US" sz="2400" b="1" dirty="0" err="1" smtClean="0">
                <a:solidFill>
                  <a:schemeClr val="tx1"/>
                </a:solidFill>
              </a:rPr>
              <a:t>Solar_Irradiance</a:t>
            </a:r>
            <a:r>
              <a:rPr lang="en-US" sz="2400" b="1" dirty="0" smtClean="0">
                <a:solidFill>
                  <a:schemeClr val="tx1"/>
                </a:solidFill>
              </a:rPr>
              <a:t>)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</a:rPr>
              <a:t>EPIC uses NPP </a:t>
            </a:r>
            <a:r>
              <a:rPr lang="en-US" sz="2400" b="1" dirty="0" smtClean="0">
                <a:solidFill>
                  <a:schemeClr val="tx1"/>
                </a:solidFill>
              </a:rPr>
              <a:t>OMPS NADIR Mapper (NM</a:t>
            </a:r>
            <a:r>
              <a:rPr lang="en-US" sz="2400" b="1" dirty="0" smtClean="0">
                <a:solidFill>
                  <a:schemeClr val="tx1"/>
                </a:solidFill>
              </a:rPr>
              <a:t>) for in-flight calibration.  </a:t>
            </a:r>
            <a:br>
              <a:rPr lang="en-US" sz="2400" b="1" dirty="0" smtClean="0">
                <a:solidFill>
                  <a:schemeClr val="tx1"/>
                </a:solidFill>
              </a:rPr>
            </a:br>
            <a:r>
              <a:rPr lang="en-US" sz="2000" b="1" dirty="0" smtClean="0">
                <a:solidFill>
                  <a:schemeClr val="tx1"/>
                </a:solidFill>
              </a:rPr>
              <a:t>Prelaunch </a:t>
            </a:r>
            <a:r>
              <a:rPr lang="en-US" sz="2000" b="1" dirty="0" smtClean="0">
                <a:solidFill>
                  <a:schemeClr val="tx1"/>
                </a:solidFill>
              </a:rPr>
              <a:t>Lab Radiance and Irradiance Calibrations Are Traceable To NIST Standards with Uncertainty 7% and 8%, respectively.  Specs for Uncertainty in Ratio of Radiance to Irradiance is 2%.  </a:t>
            </a:r>
            <a:r>
              <a:rPr lang="en-US" sz="2400" b="1" dirty="0" smtClean="0">
                <a:solidFill>
                  <a:schemeClr val="tx1"/>
                </a:solidFill>
              </a:rPr>
              <a:t/>
            </a:r>
            <a:br>
              <a:rPr lang="en-US" sz="2400" b="1" dirty="0" smtClean="0">
                <a:solidFill>
                  <a:schemeClr val="tx1"/>
                </a:solidFill>
              </a:rPr>
            </a:br>
            <a:endParaRPr lang="en-US" sz="2400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</a:rPr>
              <a:t>NPP OMPS NM </a:t>
            </a:r>
            <a:r>
              <a:rPr lang="en-US" sz="2400" b="1" dirty="0" smtClean="0">
                <a:solidFill>
                  <a:schemeClr val="tx1"/>
                </a:solidFill>
              </a:rPr>
              <a:t>Counts/Second Sensitivity </a:t>
            </a:r>
            <a:r>
              <a:rPr lang="en-US" sz="2400" b="1" dirty="0" smtClean="0">
                <a:solidFill>
                  <a:schemeClr val="tx1"/>
                </a:solidFill>
              </a:rPr>
              <a:t>Has Been Stable Within 0.5% Since Launched in 2011.  </a:t>
            </a:r>
            <a:r>
              <a:rPr lang="en-US" sz="2400" b="1" dirty="0" smtClean="0">
                <a:solidFill>
                  <a:schemeClr val="tx1"/>
                </a:solidFill>
              </a:rPr>
              <a:t/>
            </a:r>
            <a:br>
              <a:rPr lang="en-US" sz="2400" b="1" dirty="0" smtClean="0">
                <a:solidFill>
                  <a:schemeClr val="tx1"/>
                </a:solidFill>
              </a:rPr>
            </a:br>
            <a:endParaRPr lang="en-US" sz="2400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</a:rPr>
              <a:t>We used Coincidence </a:t>
            </a:r>
            <a:r>
              <a:rPr lang="en-US" sz="2400" b="1" dirty="0" smtClean="0">
                <a:solidFill>
                  <a:schemeClr val="tx1"/>
                </a:solidFill>
              </a:rPr>
              <a:t>Albedo </a:t>
            </a:r>
            <a:r>
              <a:rPr lang="en-US" sz="2400" b="1" dirty="0" smtClean="0">
                <a:solidFill>
                  <a:schemeClr val="tx1"/>
                </a:solidFill>
              </a:rPr>
              <a:t>Comparisons </a:t>
            </a:r>
            <a:r>
              <a:rPr lang="en-US" sz="2400" b="1" dirty="0" smtClean="0">
                <a:solidFill>
                  <a:schemeClr val="tx1"/>
                </a:solidFill>
              </a:rPr>
              <a:t>between EPIC and NM, also between EPIC and OMI.</a:t>
            </a:r>
          </a:p>
          <a:p>
            <a:pPr algn="l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635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07080" y="-829542"/>
            <a:ext cx="6653643" cy="8610598"/>
          </a:xfrm>
        </p:spPr>
      </p:pic>
    </p:spTree>
    <p:extLst>
      <p:ext uri="{BB962C8B-B14F-4D97-AF65-F5344CB8AC3E}">
        <p14:creationId xmlns:p14="http://schemas.microsoft.com/office/powerpoint/2010/main" val="209414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13164" y="-803564"/>
            <a:ext cx="6500552" cy="8412480"/>
          </a:xfrm>
        </p:spPr>
      </p:pic>
    </p:spTree>
    <p:extLst>
      <p:ext uri="{BB962C8B-B14F-4D97-AF65-F5344CB8AC3E}">
        <p14:creationId xmlns:p14="http://schemas.microsoft.com/office/powerpoint/2010/main" val="1805534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5410200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Linear fit is used for extrapolation into the future for operational processing</a:t>
            </a:r>
          </a:p>
          <a:p>
            <a:r>
              <a:rPr lang="en-US" b="1" dirty="0" smtClean="0"/>
              <a:t>The linear fit will be replaced by the data curves in a reprocessing</a:t>
            </a:r>
            <a:endParaRPr 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016" y="533400"/>
            <a:ext cx="6055001" cy="462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9689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686800" cy="640080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EPIC UV Albedo Calibration</a:t>
            </a:r>
            <a:endParaRPr lang="en-US" dirty="0"/>
          </a:p>
          <a:p>
            <a:r>
              <a:rPr lang="en-US" sz="2400" b="1" dirty="0" smtClean="0"/>
              <a:t>EPIC Radiance Calibration Coefficients At t=2016</a:t>
            </a:r>
          </a:p>
          <a:p>
            <a:pPr marL="0" indent="0">
              <a:buNone/>
            </a:pPr>
            <a:r>
              <a:rPr lang="en-US" sz="2400" b="1" dirty="0" smtClean="0"/>
              <a:t>      Channel        OMPS</a:t>
            </a:r>
            <a:r>
              <a:rPr lang="en-US" sz="2400" b="1" dirty="0" smtClean="0"/>
              <a:t>     </a:t>
            </a:r>
            <a:r>
              <a:rPr lang="en-US" sz="2400" b="1" dirty="0" smtClean="0"/>
              <a:t>    OMI           </a:t>
            </a:r>
            <a:r>
              <a:rPr lang="en-US" sz="2400" b="1" dirty="0" err="1" smtClean="0"/>
              <a:t>OMI</a:t>
            </a:r>
            <a:r>
              <a:rPr lang="en-US" sz="2400" b="1" dirty="0" smtClean="0"/>
              <a:t>                 Ref Spec</a:t>
            </a:r>
            <a:endParaRPr lang="en-US" sz="2400" b="1" u="sng" dirty="0"/>
          </a:p>
          <a:p>
            <a:pPr marL="0" indent="0">
              <a:buNone/>
            </a:pPr>
            <a:r>
              <a:rPr lang="en-US" sz="2000" b="1" dirty="0" smtClean="0"/>
              <a:t>      </a:t>
            </a:r>
            <a:r>
              <a:rPr lang="el-GR" sz="2000" b="1" dirty="0" smtClean="0"/>
              <a:t>λ</a:t>
            </a:r>
            <a:r>
              <a:rPr lang="en-US" sz="2000" b="1" dirty="0" smtClean="0"/>
              <a:t>(nm)	  </a:t>
            </a:r>
            <a:r>
              <a:rPr lang="en-US" sz="2000" b="1" dirty="0" smtClean="0">
                <a:latin typeface="Brush Script MT" panose="03060802040406070304" pitchFamily="66" charset="0"/>
              </a:rPr>
              <a:t>E</a:t>
            </a:r>
            <a:r>
              <a:rPr lang="en-US" sz="2800" b="1" baseline="-25000" dirty="0" smtClean="0"/>
              <a:t>0</a:t>
            </a:r>
            <a:r>
              <a:rPr lang="en-US" sz="2000" b="1" dirty="0" smtClean="0"/>
              <a:t>(NM)        </a:t>
            </a:r>
            <a:r>
              <a:rPr lang="en-US" sz="2000" b="1" dirty="0" smtClean="0">
                <a:latin typeface="Brush Script MT" panose="03060802040406070304" pitchFamily="66" charset="0"/>
              </a:rPr>
              <a:t>E</a:t>
            </a:r>
            <a:r>
              <a:rPr lang="en-US" sz="2800" b="1" baseline="-25000" dirty="0" smtClean="0"/>
              <a:t>0</a:t>
            </a:r>
            <a:r>
              <a:rPr lang="en-US" sz="2000" b="1" dirty="0" smtClean="0"/>
              <a:t>(VIS</a:t>
            </a:r>
            <a:r>
              <a:rPr lang="en-US" sz="2000" b="1" dirty="0" smtClean="0"/>
              <a:t>)	</a:t>
            </a:r>
            <a:r>
              <a:rPr lang="en-US" sz="2000" b="1" dirty="0" smtClean="0">
                <a:latin typeface="Brush Script MT" panose="03060802040406070304" pitchFamily="66" charset="0"/>
              </a:rPr>
              <a:t>E</a:t>
            </a:r>
            <a:r>
              <a:rPr lang="en-US" sz="2800" b="1" baseline="-25000" dirty="0" smtClean="0"/>
              <a:t>0</a:t>
            </a:r>
            <a:r>
              <a:rPr lang="en-US" sz="2000" b="1" dirty="0" smtClean="0"/>
              <a:t>(UV2)	</a:t>
            </a:r>
            <a:r>
              <a:rPr lang="en-US" sz="2000" b="1" dirty="0" smtClean="0"/>
              <a:t>               </a:t>
            </a:r>
            <a:r>
              <a:rPr lang="en-US" sz="2000" b="1" i="1" dirty="0" smtClean="0"/>
              <a:t>F</a:t>
            </a:r>
            <a:r>
              <a:rPr lang="en-US" sz="2000" b="1" dirty="0" smtClean="0"/>
              <a:t>(AU1</a:t>
            </a:r>
            <a:r>
              <a:rPr lang="en-US" sz="2000" b="1" dirty="0"/>
              <a:t>)</a:t>
            </a:r>
          </a:p>
          <a:p>
            <a:pPr marL="0" indent="0">
              <a:buNone/>
            </a:pPr>
            <a:r>
              <a:rPr lang="en-US" sz="2000" b="1" dirty="0"/>
              <a:t>  </a:t>
            </a:r>
            <a:r>
              <a:rPr lang="en-US" sz="2000" b="1" dirty="0" smtClean="0"/>
              <a:t>1   317.478   </a:t>
            </a:r>
            <a:r>
              <a:rPr lang="en-US" sz="2000" b="1" dirty="0" smtClean="0"/>
              <a:t>     3.172e-02</a:t>
            </a:r>
            <a:r>
              <a:rPr lang="en-US" sz="2000" b="1" dirty="0" smtClean="0"/>
              <a:t>	</a:t>
            </a:r>
            <a:r>
              <a:rPr lang="en-US" sz="2000" b="1" dirty="0"/>
              <a:t> </a:t>
            </a:r>
            <a:r>
              <a:rPr lang="en-US" sz="2000" b="1" dirty="0" smtClean="0"/>
              <a:t>               </a:t>
            </a:r>
            <a:r>
              <a:rPr lang="en-US" sz="2000" b="1" dirty="0" smtClean="0"/>
              <a:t>3.204e-02 </a:t>
            </a:r>
            <a:r>
              <a:rPr lang="en-US" sz="2000" b="1" dirty="0" smtClean="0"/>
              <a:t>	819.0</a:t>
            </a:r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  </a:t>
            </a:r>
            <a:r>
              <a:rPr lang="en-US" sz="2000" b="1" dirty="0" smtClean="0"/>
              <a:t>2   325.035   </a:t>
            </a:r>
            <a:r>
              <a:rPr lang="en-US" sz="2000" b="1" dirty="0" smtClean="0"/>
              <a:t>     2.857e-02</a:t>
            </a:r>
            <a:r>
              <a:rPr lang="en-US" sz="2000" b="1" dirty="0" smtClean="0"/>
              <a:t>		</a:t>
            </a:r>
            <a:r>
              <a:rPr lang="en-US" sz="2000" b="1" dirty="0" smtClean="0"/>
              <a:t>2.912e-02 </a:t>
            </a:r>
            <a:r>
              <a:rPr lang="en-US" sz="2000" b="1" dirty="0" smtClean="0"/>
              <a:t>	807.7</a:t>
            </a:r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  </a:t>
            </a:r>
            <a:r>
              <a:rPr lang="en-US" sz="2000" b="1" dirty="0" smtClean="0"/>
              <a:t>3   339.858   </a:t>
            </a:r>
            <a:r>
              <a:rPr lang="en-US" sz="2000" b="1" dirty="0" smtClean="0"/>
              <a:t>     6.259e-03</a:t>
            </a:r>
            <a:r>
              <a:rPr lang="en-US" sz="2000" b="1" dirty="0" smtClean="0"/>
              <a:t>		</a:t>
            </a:r>
            <a:r>
              <a:rPr lang="en-US" sz="2000" b="1" dirty="0" smtClean="0"/>
              <a:t>6.337e-03 </a:t>
            </a:r>
            <a:r>
              <a:rPr lang="en-US" sz="2000" b="1" dirty="0" smtClean="0"/>
              <a:t>	995.8</a:t>
            </a:r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  </a:t>
            </a:r>
            <a:r>
              <a:rPr lang="en-US" sz="2000" b="1" dirty="0" smtClean="0"/>
              <a:t>4   387.923   </a:t>
            </a:r>
            <a:r>
              <a:rPr lang="en-US" sz="2000" b="1" dirty="0" smtClean="0"/>
              <a:t>     8.575e-03</a:t>
            </a:r>
            <a:r>
              <a:rPr lang="en-US" sz="2000" b="1" dirty="0"/>
              <a:t> </a:t>
            </a:r>
            <a:r>
              <a:rPr lang="en-US" sz="2000" b="1" dirty="0" smtClean="0"/>
              <a:t>     </a:t>
            </a:r>
            <a:r>
              <a:rPr lang="en-US" sz="2000" b="1" dirty="0" smtClean="0"/>
              <a:t>8.736e-03 </a:t>
            </a:r>
            <a:r>
              <a:rPr lang="en-US" sz="2000" b="1" dirty="0" smtClean="0"/>
              <a:t>			1003.3</a:t>
            </a:r>
          </a:p>
          <a:p>
            <a:pPr marL="0" indent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5   442.397   		 </a:t>
            </a:r>
            <a:r>
              <a:rPr lang="en-US" sz="2000" b="1" dirty="0" smtClean="0"/>
              <a:t>     5.240e-03 </a:t>
            </a:r>
            <a:r>
              <a:rPr lang="en-US" sz="2000" b="1" dirty="0" smtClean="0"/>
              <a:t>			</a:t>
            </a:r>
            <a:r>
              <a:rPr lang="en-US" sz="2000" b="1" dirty="0" smtClean="0"/>
              <a:t>1956.0</a:t>
            </a:r>
            <a:br>
              <a:rPr lang="en-US" sz="2000" b="1" dirty="0" smtClean="0"/>
            </a:br>
            <a:endParaRPr lang="en-US" sz="2000" b="1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 smtClean="0"/>
              <a:t>Albedo uncertainties are about 2% in absolute calibration.  The uncertainties in relative calibration with the same spectrometer are about 1%. 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97360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715962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EPIC TO3 Ozone Retrieval Algorithm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400" y="1676400"/>
            <a:ext cx="239754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INPUT EPIC UV Albedo Measurements</a:t>
            </a:r>
          </a:p>
          <a:p>
            <a:pPr algn="ctr"/>
            <a:r>
              <a:rPr lang="en-US" dirty="0" smtClean="0"/>
              <a:t>N=-100log(Albedo)</a:t>
            </a:r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8908" y="5181600"/>
            <a:ext cx="239203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Input TOMRAD Lookup Tables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36154" y="2819400"/>
            <a:ext cx="239479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Input EPIC Geo Location, Solar/View Angles</a:t>
            </a:r>
          </a:p>
        </p:txBody>
      </p:sp>
      <p:sp>
        <p:nvSpPr>
          <p:cNvPr id="7" name="Rectangle 6"/>
          <p:cNvSpPr/>
          <p:nvPr/>
        </p:nvSpPr>
        <p:spPr>
          <a:xfrm>
            <a:off x="538908" y="4038600"/>
            <a:ext cx="239203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Input Cloud Climatology &amp; Terrain Pressure</a:t>
            </a:r>
          </a:p>
        </p:txBody>
      </p:sp>
      <p:cxnSp>
        <p:nvCxnSpPr>
          <p:cNvPr id="14" name="Straight Arrow Connector 13"/>
          <p:cNvCxnSpPr>
            <a:stCxn id="5" idx="3"/>
          </p:cNvCxnSpPr>
          <p:nvPr/>
        </p:nvCxnSpPr>
        <p:spPr>
          <a:xfrm>
            <a:off x="2930946" y="5638800"/>
            <a:ext cx="26945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667000" y="4495800"/>
            <a:ext cx="52789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672508" y="3272928"/>
            <a:ext cx="52789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687656" y="2133600"/>
            <a:ext cx="52789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3194892" y="2133600"/>
            <a:ext cx="20656" cy="3505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3505200" y="1676400"/>
            <a:ext cx="26670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Surface Reflectivity &amp; Cloud Fraction at 388 nm</a:t>
            </a:r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3505200" y="2841434"/>
            <a:ext cx="26670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Initial Ozone Estimate </a:t>
            </a:r>
            <a:r>
              <a:rPr lang="el-GR" dirty="0" smtClean="0"/>
              <a:t>Ω</a:t>
            </a:r>
            <a:r>
              <a:rPr lang="en-US" baseline="-25000" dirty="0" smtClean="0"/>
              <a:t>0</a:t>
            </a:r>
            <a:r>
              <a:rPr lang="en-US" dirty="0" smtClean="0"/>
              <a:t> Using 325 &amp; 340 nm pair</a:t>
            </a:r>
            <a:endParaRPr lang="en-US" dirty="0"/>
          </a:p>
        </p:txBody>
      </p:sp>
      <p:sp>
        <p:nvSpPr>
          <p:cNvPr id="23" name="Rounded Rectangle 22"/>
          <p:cNvSpPr/>
          <p:nvPr/>
        </p:nvSpPr>
        <p:spPr>
          <a:xfrm>
            <a:off x="6400800" y="4040436"/>
            <a:ext cx="2438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Residue r=N</a:t>
            </a:r>
            <a:r>
              <a:rPr lang="en-US" sz="2000" baseline="-25000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N</a:t>
            </a:r>
            <a:r>
              <a:rPr lang="en-US" sz="2000" baseline="-25000" dirty="0" err="1" smtClean="0"/>
              <a:t>c</a:t>
            </a:r>
            <a:endParaRPr lang="en-US" baseline="30000" dirty="0" smtClean="0"/>
          </a:p>
          <a:p>
            <a:pPr algn="ctr"/>
            <a:r>
              <a:rPr lang="en-US" dirty="0" smtClean="0"/>
              <a:t>Sensitivity </a:t>
            </a:r>
            <a:r>
              <a:rPr lang="en-US" dirty="0" err="1" smtClean="0"/>
              <a:t>dN</a:t>
            </a:r>
            <a:r>
              <a:rPr lang="en-US" dirty="0" smtClean="0"/>
              <a:t>/d</a:t>
            </a:r>
            <a:r>
              <a:rPr lang="el-GR" dirty="0" smtClean="0"/>
              <a:t>Ω</a:t>
            </a:r>
            <a:r>
              <a:rPr lang="en-US" dirty="0" smtClean="0"/>
              <a:t> </a:t>
            </a:r>
            <a:r>
              <a:rPr lang="en-US" dirty="0" err="1" smtClean="0"/>
              <a:t>dN</a:t>
            </a:r>
            <a:r>
              <a:rPr lang="en-US" dirty="0" smtClean="0"/>
              <a:t>/R</a:t>
            </a:r>
          </a:p>
        </p:txBody>
      </p:sp>
      <p:sp>
        <p:nvSpPr>
          <p:cNvPr id="26" name="Diamond 25"/>
          <p:cNvSpPr/>
          <p:nvPr/>
        </p:nvSpPr>
        <p:spPr>
          <a:xfrm>
            <a:off x="6629400" y="1676400"/>
            <a:ext cx="1447800" cy="9144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τ</a:t>
            </a:r>
            <a:r>
              <a:rPr lang="el-GR" dirty="0" smtClean="0"/>
              <a:t>&lt;</a:t>
            </a:r>
            <a:r>
              <a:rPr lang="en-US" dirty="0" smtClean="0"/>
              <a:t>1.5</a:t>
            </a:r>
            <a:endParaRPr lang="en-US" dirty="0"/>
          </a:p>
        </p:txBody>
      </p:sp>
      <p:cxnSp>
        <p:nvCxnSpPr>
          <p:cNvPr id="28" name="Straight Arrow Connector 27"/>
          <p:cNvCxnSpPr>
            <a:endCxn id="20" idx="1"/>
          </p:cNvCxnSpPr>
          <p:nvPr/>
        </p:nvCxnSpPr>
        <p:spPr>
          <a:xfrm>
            <a:off x="3205220" y="2133600"/>
            <a:ext cx="2999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0" idx="2"/>
            <a:endCxn id="22" idx="0"/>
          </p:cNvCxnSpPr>
          <p:nvPr/>
        </p:nvCxnSpPr>
        <p:spPr>
          <a:xfrm>
            <a:off x="4838700" y="2590800"/>
            <a:ext cx="0" cy="2506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3528152" y="4038600"/>
            <a:ext cx="264404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Select Climatology Ozone Profiles/Lookup Table</a:t>
            </a:r>
            <a:endParaRPr lang="en-US" dirty="0"/>
          </a:p>
        </p:txBody>
      </p:sp>
      <p:cxnSp>
        <p:nvCxnSpPr>
          <p:cNvPr id="33" name="Elbow Connector 32"/>
          <p:cNvCxnSpPr>
            <a:stCxn id="22" idx="3"/>
            <a:endCxn id="26" idx="1"/>
          </p:cNvCxnSpPr>
          <p:nvPr/>
        </p:nvCxnSpPr>
        <p:spPr>
          <a:xfrm flipV="1">
            <a:off x="6172200" y="2133600"/>
            <a:ext cx="457200" cy="1165034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6477000" y="2841434"/>
            <a:ext cx="104981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325 nm 340 nm</a:t>
            </a:r>
            <a:endParaRPr lang="en-US" dirty="0"/>
          </a:p>
        </p:txBody>
      </p:sp>
      <p:sp>
        <p:nvSpPr>
          <p:cNvPr id="36" name="Rounded Rectangle 35"/>
          <p:cNvSpPr/>
          <p:nvPr/>
        </p:nvSpPr>
        <p:spPr>
          <a:xfrm>
            <a:off x="7733841" y="2866222"/>
            <a:ext cx="9906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318 nm</a:t>
            </a:r>
          </a:p>
          <a:p>
            <a:pPr algn="ctr"/>
            <a:r>
              <a:rPr lang="en-US" dirty="0" smtClean="0"/>
              <a:t>325 nm</a:t>
            </a:r>
            <a:endParaRPr lang="en-US" dirty="0"/>
          </a:p>
        </p:txBody>
      </p:sp>
      <p:cxnSp>
        <p:nvCxnSpPr>
          <p:cNvPr id="38" name="Straight Arrow Connector 37"/>
          <p:cNvCxnSpPr>
            <a:endCxn id="36" idx="0"/>
          </p:cNvCxnSpPr>
          <p:nvPr/>
        </p:nvCxnSpPr>
        <p:spPr>
          <a:xfrm>
            <a:off x="8229141" y="2133600"/>
            <a:ext cx="0" cy="7326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26" idx="3"/>
          </p:cNvCxnSpPr>
          <p:nvPr/>
        </p:nvCxnSpPr>
        <p:spPr>
          <a:xfrm>
            <a:off x="8077200" y="2133600"/>
            <a:ext cx="1519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26" idx="2"/>
          </p:cNvCxnSpPr>
          <p:nvPr/>
        </p:nvCxnSpPr>
        <p:spPr>
          <a:xfrm flipH="1">
            <a:off x="7001908" y="2590800"/>
            <a:ext cx="351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35" idx="0"/>
          </p:cNvCxnSpPr>
          <p:nvPr/>
        </p:nvCxnSpPr>
        <p:spPr>
          <a:xfrm>
            <a:off x="7001908" y="2590800"/>
            <a:ext cx="0" cy="2506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22" idx="2"/>
            <a:endCxn id="31" idx="0"/>
          </p:cNvCxnSpPr>
          <p:nvPr/>
        </p:nvCxnSpPr>
        <p:spPr>
          <a:xfrm>
            <a:off x="4838700" y="3755834"/>
            <a:ext cx="11476" cy="2827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35" idx="2"/>
          </p:cNvCxnSpPr>
          <p:nvPr/>
        </p:nvCxnSpPr>
        <p:spPr>
          <a:xfrm>
            <a:off x="7001908" y="3755834"/>
            <a:ext cx="0" cy="2827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36" idx="2"/>
          </p:cNvCxnSpPr>
          <p:nvPr/>
        </p:nvCxnSpPr>
        <p:spPr>
          <a:xfrm>
            <a:off x="8229141" y="3780622"/>
            <a:ext cx="0" cy="2579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31" idx="3"/>
            <a:endCxn id="23" idx="1"/>
          </p:cNvCxnSpPr>
          <p:nvPr/>
        </p:nvCxnSpPr>
        <p:spPr>
          <a:xfrm>
            <a:off x="6172200" y="4495800"/>
            <a:ext cx="228600" cy="18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ounded Rectangle 56"/>
          <p:cNvSpPr/>
          <p:nvPr/>
        </p:nvSpPr>
        <p:spPr>
          <a:xfrm>
            <a:off x="6400800" y="5205470"/>
            <a:ext cx="2438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Triplet Formula </a:t>
            </a:r>
            <a:r>
              <a:rPr lang="el-GR" dirty="0" smtClean="0"/>
              <a:t>ΔΩ</a:t>
            </a:r>
            <a:endParaRPr lang="en-US" dirty="0" smtClean="0"/>
          </a:p>
          <a:p>
            <a:pPr algn="ctr"/>
            <a:r>
              <a:rPr lang="el-GR" dirty="0" smtClean="0"/>
              <a:t>Ω</a:t>
            </a:r>
            <a:r>
              <a:rPr lang="en-US" dirty="0" smtClean="0"/>
              <a:t>=</a:t>
            </a:r>
            <a:r>
              <a:rPr lang="el-GR" dirty="0"/>
              <a:t> Ω</a:t>
            </a:r>
            <a:r>
              <a:rPr lang="en-US" baseline="-25000" dirty="0"/>
              <a:t>0 </a:t>
            </a:r>
            <a:r>
              <a:rPr lang="en-US" dirty="0" smtClean="0"/>
              <a:t>+</a:t>
            </a:r>
            <a:r>
              <a:rPr lang="el-GR" dirty="0" smtClean="0"/>
              <a:t>ΔΩ</a:t>
            </a:r>
            <a:endParaRPr lang="en-US" dirty="0"/>
          </a:p>
        </p:txBody>
      </p:sp>
      <p:sp>
        <p:nvSpPr>
          <p:cNvPr id="58" name="Diamond 57"/>
          <p:cNvSpPr/>
          <p:nvPr/>
        </p:nvSpPr>
        <p:spPr>
          <a:xfrm>
            <a:off x="3859576" y="5198126"/>
            <a:ext cx="1981200" cy="9144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|</a:t>
            </a:r>
            <a:r>
              <a:rPr lang="el-GR" dirty="0" smtClean="0"/>
              <a:t>ΔΩ</a:t>
            </a:r>
            <a:r>
              <a:rPr lang="en-US" dirty="0" smtClean="0"/>
              <a:t>|</a:t>
            </a:r>
          </a:p>
          <a:p>
            <a:pPr algn="ctr"/>
            <a:r>
              <a:rPr lang="en-US" dirty="0" smtClean="0"/>
              <a:t>&lt;0.1DU</a:t>
            </a:r>
            <a:endParaRPr lang="en-US" dirty="0"/>
          </a:p>
          <a:p>
            <a:pPr algn="ctr"/>
            <a:endParaRPr lang="en-US" dirty="0"/>
          </a:p>
        </p:txBody>
      </p:sp>
      <p:cxnSp>
        <p:nvCxnSpPr>
          <p:cNvPr id="60" name="Straight Arrow Connector 59"/>
          <p:cNvCxnSpPr>
            <a:stCxn id="23" idx="2"/>
            <a:endCxn id="57" idx="0"/>
          </p:cNvCxnSpPr>
          <p:nvPr/>
        </p:nvCxnSpPr>
        <p:spPr>
          <a:xfrm>
            <a:off x="7620000" y="4954836"/>
            <a:ext cx="0" cy="2506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stCxn id="57" idx="1"/>
            <a:endCxn id="58" idx="3"/>
          </p:cNvCxnSpPr>
          <p:nvPr/>
        </p:nvCxnSpPr>
        <p:spPr>
          <a:xfrm flipH="1" flipV="1">
            <a:off x="5840776" y="5655326"/>
            <a:ext cx="560024" cy="73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58" idx="0"/>
            <a:endCxn id="31" idx="2"/>
          </p:cNvCxnSpPr>
          <p:nvPr/>
        </p:nvCxnSpPr>
        <p:spPr>
          <a:xfrm flipV="1">
            <a:off x="4850176" y="4953000"/>
            <a:ext cx="0" cy="2451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/>
          <p:cNvSpPr/>
          <p:nvPr/>
        </p:nvSpPr>
        <p:spPr>
          <a:xfrm>
            <a:off x="3058329" y="6040916"/>
            <a:ext cx="1337172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Done</a:t>
            </a:r>
            <a:endParaRPr lang="en-US" dirty="0"/>
          </a:p>
        </p:txBody>
      </p:sp>
      <p:cxnSp>
        <p:nvCxnSpPr>
          <p:cNvPr id="76" name="Straight Arrow Connector 75"/>
          <p:cNvCxnSpPr>
            <a:endCxn id="74" idx="0"/>
          </p:cNvCxnSpPr>
          <p:nvPr/>
        </p:nvCxnSpPr>
        <p:spPr>
          <a:xfrm>
            <a:off x="3726915" y="5662670"/>
            <a:ext cx="0" cy="3782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58" idx="1"/>
          </p:cNvCxnSpPr>
          <p:nvPr/>
        </p:nvCxnSpPr>
        <p:spPr>
          <a:xfrm flipH="1">
            <a:off x="3726915" y="5655326"/>
            <a:ext cx="132661" cy="73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>
            <a:stCxn id="58" idx="0"/>
          </p:cNvCxnSpPr>
          <p:nvPr/>
        </p:nvCxnSpPr>
        <p:spPr>
          <a:xfrm>
            <a:off x="4850176" y="5198126"/>
            <a:ext cx="1436324" cy="73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flipV="1">
            <a:off x="6286500" y="3323422"/>
            <a:ext cx="0" cy="188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686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158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400" b="1" dirty="0"/>
                  <a:t>EPIC TO3 Ozone Retrieval Uses a Partial Cloud Model</a:t>
                </a:r>
                <a:endParaRPr lang="en-US" sz="2400" b="1" dirty="0" smtClean="0"/>
              </a:p>
              <a:p>
                <a:r>
                  <a:rPr lang="en-US" sz="2400" b="1" dirty="0" smtClean="0"/>
                  <a:t>Triplet </a:t>
                </a:r>
                <a:r>
                  <a:rPr lang="en-US" sz="2400" b="1" dirty="0" smtClean="0"/>
                  <a:t>formula assumes the surface reflectivity is a linear function of </a:t>
                </a:r>
                <a:r>
                  <a:rPr lang="en-US" sz="2400" b="1" dirty="0" smtClean="0"/>
                  <a:t>wavelength  </a:t>
                </a:r>
                <a:r>
                  <a:rPr lang="en-US" sz="2400" dirty="0"/>
                  <a:t>R=</a:t>
                </a:r>
                <a:r>
                  <a:rPr lang="en-US" sz="2400" dirty="0" err="1"/>
                  <a:t>a+b</a:t>
                </a:r>
                <a:r>
                  <a:rPr lang="en-US" sz="2400" dirty="0"/>
                  <a:t>(</a:t>
                </a:r>
                <a:r>
                  <a:rPr lang="el-GR" sz="2400" dirty="0"/>
                  <a:t>λ</a:t>
                </a:r>
                <a:r>
                  <a:rPr lang="en-US" sz="2400" dirty="0"/>
                  <a:t>-</a:t>
                </a:r>
                <a:r>
                  <a:rPr lang="el-GR" sz="2400" dirty="0"/>
                  <a:t>λ</a:t>
                </a:r>
                <a:r>
                  <a:rPr lang="en-US" sz="2400" baseline="-25000" dirty="0"/>
                  <a:t>0</a:t>
                </a:r>
                <a:r>
                  <a:rPr lang="en-US" sz="2400" dirty="0" smtClean="0"/>
                  <a:t>)</a:t>
                </a:r>
                <a:br>
                  <a:rPr lang="en-US" sz="2400" dirty="0" smtClean="0"/>
                </a:br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dirty="0"/>
                  <a:t> </a:t>
                </a:r>
                <a:r>
                  <a:rPr lang="en-US" sz="2800" b="1" dirty="0" smtClean="0"/>
                  <a:t>Ω-</a:t>
                </a:r>
                <a:r>
                  <a:rPr lang="el-GR" sz="2800" b="1" dirty="0" smtClean="0"/>
                  <a:t>Ω</a:t>
                </a:r>
                <a:r>
                  <a:rPr lang="en-US" sz="2800" b="1" baseline="-25000" dirty="0" smtClean="0"/>
                  <a:t>0 </a:t>
                </a:r>
                <a:r>
                  <a:rPr lang="en-US" sz="2800" b="1" dirty="0" smtClean="0"/>
                  <a:t>= {r(</a:t>
                </a:r>
                <a:r>
                  <a:rPr lang="el-GR" sz="2800" b="1" dirty="0" smtClean="0"/>
                  <a:t>λ</a:t>
                </a:r>
                <a:r>
                  <a:rPr lang="en-US" sz="2800" b="1" baseline="-25000" dirty="0" smtClean="0"/>
                  <a:t>2</a:t>
                </a:r>
                <a:r>
                  <a:rPr lang="en-US" sz="2800" b="1" dirty="0" smtClean="0"/>
                  <a:t>)</a:t>
                </a:r>
                <a:r>
                  <a:rPr lang="el-GR" sz="2800" b="1" dirty="0" smtClean="0"/>
                  <a:t>Δλ</a:t>
                </a:r>
                <a:r>
                  <a:rPr lang="en-US" sz="2800" b="1" baseline="-25000" dirty="0" smtClean="0"/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dirty="0">
                            <a:latin typeface="Cambria Math"/>
                          </a:rPr>
                          <m:t>𝝏</m:t>
                        </m:r>
                        <m:r>
                          <a:rPr lang="en-US" sz="2800" b="1" i="1" dirty="0">
                            <a:latin typeface="Cambria Math"/>
                          </a:rPr>
                          <m:t>𝑵</m:t>
                        </m:r>
                        <m:r>
                          <a:rPr lang="en-US" sz="2800" b="1" i="1" dirty="0">
                            <a:latin typeface="Cambria Math"/>
                          </a:rPr>
                          <m:t>(</m:t>
                        </m:r>
                        <m:r>
                          <a:rPr lang="el-GR" sz="2800" b="1" i="1" dirty="0">
                            <a:latin typeface="Cambria Math"/>
                          </a:rPr>
                          <m:t>𝝀</m:t>
                        </m:r>
                        <m:r>
                          <a:rPr lang="en-US" sz="2800" b="1" i="1" baseline="-25000" dirty="0">
                            <a:latin typeface="Cambria Math"/>
                          </a:rPr>
                          <m:t>𝟏</m:t>
                        </m:r>
                        <m:r>
                          <a:rPr lang="en-US" sz="2800" b="1" i="1" dirty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800" b="1" i="1" dirty="0">
                            <a:latin typeface="Cambria Math"/>
                          </a:rPr>
                          <m:t>𝝏</m:t>
                        </m:r>
                        <m:r>
                          <a:rPr lang="en-US" sz="2800" b="1" i="1" dirty="0">
                            <a:latin typeface="Cambria Math"/>
                          </a:rPr>
                          <m:t>𝑹</m:t>
                        </m:r>
                      </m:den>
                    </m:f>
                    <m:r>
                      <a:rPr lang="en-US" sz="2800" b="1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 smtClean="0"/>
                  <a:t>- r(</a:t>
                </a:r>
                <a:r>
                  <a:rPr lang="el-GR" sz="2800" b="1" dirty="0" smtClean="0"/>
                  <a:t>λ</a:t>
                </a:r>
                <a:r>
                  <a:rPr lang="en-US" sz="2800" b="1" baseline="-25000" dirty="0" smtClean="0"/>
                  <a:t>1</a:t>
                </a:r>
                <a:r>
                  <a:rPr lang="en-US" sz="2800" b="1" dirty="0" smtClean="0"/>
                  <a:t>)</a:t>
                </a:r>
                <a:r>
                  <a:rPr lang="el-GR" sz="2800" b="1" dirty="0" smtClean="0"/>
                  <a:t> Δλ</a:t>
                </a:r>
                <a:r>
                  <a:rPr lang="en-US" sz="2800" b="1" baseline="-25000" dirty="0" smtClean="0"/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dirty="0">
                            <a:latin typeface="Cambria Math"/>
                          </a:rPr>
                          <m:t>𝝏</m:t>
                        </m:r>
                        <m:r>
                          <a:rPr lang="en-US" sz="2800" b="1" i="1" dirty="0">
                            <a:latin typeface="Cambria Math"/>
                          </a:rPr>
                          <m:t>𝑵</m:t>
                        </m:r>
                        <m:r>
                          <a:rPr lang="en-US" sz="2800" b="1" i="1" dirty="0">
                            <a:latin typeface="Cambria Math"/>
                          </a:rPr>
                          <m:t>(</m:t>
                        </m:r>
                        <m:r>
                          <a:rPr lang="el-GR" sz="2800" b="1" i="1" dirty="0">
                            <a:latin typeface="Cambria Math"/>
                          </a:rPr>
                          <m:t>𝝀</m:t>
                        </m:r>
                        <m:r>
                          <a:rPr lang="en-US" sz="2800" b="1" i="1" baseline="-25000" dirty="0" smtClean="0">
                            <a:latin typeface="Cambria Math"/>
                          </a:rPr>
                          <m:t>𝟐</m:t>
                        </m:r>
                        <m:r>
                          <a:rPr lang="en-US" sz="2800" b="1" i="1" dirty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800" b="1" i="1" dirty="0">
                            <a:latin typeface="Cambria Math"/>
                          </a:rPr>
                          <m:t>𝝏</m:t>
                        </m:r>
                        <m:r>
                          <a:rPr lang="en-US" sz="2800" b="1" i="1" dirty="0">
                            <a:latin typeface="Cambria Math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sz="2800" b="1" dirty="0" smtClean="0"/>
                  <a:t>}</a:t>
                </a:r>
                <a:r>
                  <a:rPr lang="en-US" sz="2800" b="1" dirty="0"/>
                  <a:t/>
                </a:r>
                <a:br>
                  <a:rPr lang="en-US" sz="2800" b="1" dirty="0"/>
                </a:br>
                <a:r>
                  <a:rPr lang="en-US" sz="800" b="1" dirty="0" smtClean="0"/>
                  <a:t> </a:t>
                </a:r>
                <a:r>
                  <a:rPr lang="en-US" sz="2800" b="1" dirty="0" smtClean="0"/>
                  <a:t/>
                </a:r>
                <a:br>
                  <a:rPr lang="en-US" sz="2800" b="1" dirty="0" smtClean="0"/>
                </a:br>
                <a:r>
                  <a:rPr lang="en-US" sz="2800" b="1" dirty="0" smtClean="0"/>
                  <a:t>	/{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dirty="0">
                            <a:latin typeface="Cambria Math"/>
                          </a:rPr>
                          <m:t>𝝏</m:t>
                        </m:r>
                        <m:r>
                          <a:rPr lang="en-US" sz="2800" b="1" i="1" dirty="0">
                            <a:latin typeface="Cambria Math"/>
                          </a:rPr>
                          <m:t>𝑵</m:t>
                        </m:r>
                        <m:r>
                          <a:rPr lang="en-US" sz="2800" b="1" i="1" dirty="0">
                            <a:latin typeface="Cambria Math"/>
                          </a:rPr>
                          <m:t>(</m:t>
                        </m:r>
                        <m:r>
                          <a:rPr lang="el-GR" sz="2800" b="1" i="1" dirty="0">
                            <a:latin typeface="Cambria Math"/>
                          </a:rPr>
                          <m:t>𝝀</m:t>
                        </m:r>
                        <m:r>
                          <a:rPr lang="en-US" sz="2800" b="1" i="1" baseline="-25000" dirty="0" smtClean="0">
                            <a:latin typeface="Cambria Math"/>
                          </a:rPr>
                          <m:t>𝟐</m:t>
                        </m:r>
                        <m:r>
                          <a:rPr lang="en-US" sz="2800" b="1" i="1" dirty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800" b="1" i="1" dirty="0">
                            <a:latin typeface="Cambria Math"/>
                          </a:rPr>
                          <m:t>𝝏</m:t>
                        </m:r>
                        <m:r>
                          <m:rPr>
                            <m:nor/>
                          </m:rPr>
                          <a:rPr lang="en-US" sz="2800" b="1" dirty="0"/>
                          <m:t>Ω</m:t>
                        </m:r>
                      </m:den>
                    </m:f>
                    <m:r>
                      <a:rPr lang="en-US" sz="2800" b="1" i="1" dirty="0">
                        <a:latin typeface="Cambria Math"/>
                      </a:rPr>
                      <m:t> </m:t>
                    </m:r>
                  </m:oMath>
                </a14:m>
                <a:r>
                  <a:rPr lang="el-GR" sz="2800" b="1" dirty="0" smtClean="0"/>
                  <a:t>Δλ</a:t>
                </a:r>
                <a:r>
                  <a:rPr lang="en-US" sz="2800" b="1" baseline="-25000" dirty="0" smtClean="0"/>
                  <a:t>1</a:t>
                </a:r>
                <a:r>
                  <a:rPr lang="en-US" sz="28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dirty="0">
                            <a:latin typeface="Cambria Math"/>
                          </a:rPr>
                          <m:t>𝝏</m:t>
                        </m:r>
                        <m:r>
                          <a:rPr lang="en-US" sz="2800" b="1" i="1" dirty="0">
                            <a:latin typeface="Cambria Math"/>
                          </a:rPr>
                          <m:t>𝑵</m:t>
                        </m:r>
                        <m:r>
                          <a:rPr lang="en-US" sz="2800" b="1" i="1" dirty="0">
                            <a:latin typeface="Cambria Math"/>
                          </a:rPr>
                          <m:t>(</m:t>
                        </m:r>
                        <m:r>
                          <a:rPr lang="el-GR" sz="2800" b="1" i="1" dirty="0">
                            <a:latin typeface="Cambria Math"/>
                          </a:rPr>
                          <m:t>𝝀</m:t>
                        </m:r>
                        <m:r>
                          <a:rPr lang="en-US" sz="2800" b="1" i="1" baseline="-25000" dirty="0">
                            <a:latin typeface="Cambria Math"/>
                          </a:rPr>
                          <m:t>𝟏</m:t>
                        </m:r>
                        <m:r>
                          <a:rPr lang="en-US" sz="2800" b="1" i="1" dirty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800" b="1" i="1" dirty="0">
                            <a:latin typeface="Cambria Math"/>
                          </a:rPr>
                          <m:t>𝝏</m:t>
                        </m:r>
                        <m:r>
                          <a:rPr lang="en-US" sz="2800" b="1" i="1" dirty="0">
                            <a:latin typeface="Cambria Math"/>
                          </a:rPr>
                          <m:t>𝑹</m:t>
                        </m:r>
                      </m:den>
                    </m:f>
                    <m:r>
                      <a:rPr lang="en-US" sz="2800" b="1" i="1" dirty="0"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 smtClean="0"/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dirty="0">
                            <a:latin typeface="Cambria Math"/>
                          </a:rPr>
                          <m:t>𝝏</m:t>
                        </m:r>
                        <m:r>
                          <a:rPr lang="en-US" sz="2800" b="1" i="1" dirty="0">
                            <a:latin typeface="Cambria Math"/>
                          </a:rPr>
                          <m:t>𝑵</m:t>
                        </m:r>
                        <m:r>
                          <a:rPr lang="en-US" sz="2800" b="1" i="1" dirty="0">
                            <a:latin typeface="Cambria Math"/>
                          </a:rPr>
                          <m:t>(</m:t>
                        </m:r>
                        <m:r>
                          <a:rPr lang="el-GR" sz="2800" b="1" i="1" dirty="0">
                            <a:latin typeface="Cambria Math"/>
                          </a:rPr>
                          <m:t>𝝀</m:t>
                        </m:r>
                        <m:r>
                          <a:rPr lang="en-US" sz="2800" b="1" i="1" baseline="-25000" dirty="0" smtClean="0">
                            <a:latin typeface="Cambria Math"/>
                          </a:rPr>
                          <m:t>𝟏</m:t>
                        </m:r>
                        <m:r>
                          <a:rPr lang="en-US" sz="2800" b="1" i="1" dirty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800" b="1" i="1" dirty="0">
                            <a:latin typeface="Cambria Math"/>
                          </a:rPr>
                          <m:t>𝝏</m:t>
                        </m:r>
                        <m:r>
                          <m:rPr>
                            <m:nor/>
                          </m:rPr>
                          <a:rPr lang="en-US" sz="2800" b="1" dirty="0"/>
                          <m:t>Ω</m:t>
                        </m:r>
                      </m:den>
                    </m:f>
                  </m:oMath>
                </a14:m>
                <a:r>
                  <a:rPr lang="el-GR" sz="2800" b="1" dirty="0" smtClean="0"/>
                  <a:t>Δλ</a:t>
                </a:r>
                <a:r>
                  <a:rPr lang="en-US" sz="2800" b="1" baseline="-25000" dirty="0" smtClean="0"/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dirty="0">
                            <a:latin typeface="Cambria Math"/>
                          </a:rPr>
                          <m:t>𝝏</m:t>
                        </m:r>
                        <m:r>
                          <a:rPr lang="en-US" sz="2800" b="1" i="1" dirty="0">
                            <a:latin typeface="Cambria Math"/>
                          </a:rPr>
                          <m:t>𝑵</m:t>
                        </m:r>
                        <m:r>
                          <a:rPr lang="en-US" sz="2800" b="1" i="1" dirty="0">
                            <a:latin typeface="Cambria Math"/>
                          </a:rPr>
                          <m:t>(</m:t>
                        </m:r>
                        <m:r>
                          <a:rPr lang="el-GR" sz="2800" b="1" i="1" dirty="0">
                            <a:latin typeface="Cambria Math"/>
                          </a:rPr>
                          <m:t>𝝀</m:t>
                        </m:r>
                        <m:r>
                          <a:rPr lang="en-US" sz="2800" b="1" i="1" baseline="-25000" dirty="0">
                            <a:latin typeface="Cambria Math"/>
                          </a:rPr>
                          <m:t>𝟐</m:t>
                        </m:r>
                        <m:r>
                          <a:rPr lang="en-US" sz="2800" b="1" i="1" dirty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800" b="1" i="1" dirty="0">
                            <a:latin typeface="Cambria Math"/>
                          </a:rPr>
                          <m:t>𝝏</m:t>
                        </m:r>
                        <m:r>
                          <a:rPr lang="en-US" sz="2800" b="1" i="1" dirty="0">
                            <a:latin typeface="Cambria Math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sz="2800" b="1" dirty="0" smtClean="0"/>
                  <a:t>} </a:t>
                </a:r>
                <a:r>
                  <a:rPr lang="en-US" sz="2800" b="1" dirty="0"/>
                  <a:t> </a:t>
                </a:r>
                <a:r>
                  <a:rPr lang="en-US" sz="2800" b="1" dirty="0" smtClean="0"/>
                  <a:t/>
                </a:r>
                <a:br>
                  <a:rPr lang="en-US" sz="2800" b="1" dirty="0" smtClean="0"/>
                </a:br>
                <a:endParaRPr lang="en-US" sz="2800" b="1" dirty="0"/>
              </a:p>
              <a:p>
                <a:pPr marL="0" indent="0">
                  <a:buNone/>
                </a:pPr>
                <a:r>
                  <a:rPr lang="en-US" sz="2800" b="1" dirty="0" smtClean="0"/>
                  <a:t>    Where </a:t>
                </a:r>
                <a:r>
                  <a:rPr lang="en-US" sz="2800" b="1" dirty="0"/>
                  <a:t>N=-100log(Albedo)</a:t>
                </a:r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639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EPIC TO3 Ozone Retrieval Algorithm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212191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Work For Improvement</a:t>
            </a:r>
          </a:p>
          <a:p>
            <a:r>
              <a:rPr lang="en-US" sz="2800" b="1" dirty="0" smtClean="0"/>
              <a:t>Update Cloud Climatology</a:t>
            </a:r>
          </a:p>
          <a:p>
            <a:r>
              <a:rPr lang="en-US" sz="2800" b="1" dirty="0" smtClean="0"/>
              <a:t>Current TOMRAD Limitation: VZA &lt; 70 degrees</a:t>
            </a:r>
          </a:p>
          <a:p>
            <a:pPr marL="0" indent="0">
              <a:buNone/>
            </a:pPr>
            <a:r>
              <a:rPr lang="en-US" sz="2000" b="1" dirty="0" smtClean="0"/>
              <a:t>	</a:t>
            </a:r>
            <a:r>
              <a:rPr lang="en-US" sz="2400" b="1" i="1" dirty="0" smtClean="0"/>
              <a:t>Need better spherical correction than Chapman </a:t>
            </a:r>
            <a:r>
              <a:rPr lang="en-US" sz="2400" b="1" i="1" dirty="0" err="1"/>
              <a:t>A</a:t>
            </a:r>
            <a:r>
              <a:rPr lang="en-US" sz="2400" b="1" i="1" dirty="0" err="1" smtClean="0"/>
              <a:t>pproximartion</a:t>
            </a:r>
            <a:endParaRPr lang="en-US" sz="2400" b="1" i="1" dirty="0" smtClean="0"/>
          </a:p>
          <a:p>
            <a:r>
              <a:rPr lang="en-US" sz="2800" b="1" dirty="0" smtClean="0"/>
              <a:t>Better Albedo Calibration</a:t>
            </a:r>
          </a:p>
          <a:p>
            <a:pPr marL="0" indent="0">
              <a:buNone/>
            </a:pPr>
            <a:r>
              <a:rPr lang="en-US" sz="2400" b="1" i="1" dirty="0" smtClean="0"/>
              <a:t> 	“Soft Calibration” &amp; Improved flat field calibration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b="1" dirty="0"/>
              <a:t>EPIC TO3 Ozone Retrieval Algorithm</a:t>
            </a:r>
          </a:p>
        </p:txBody>
      </p:sp>
    </p:spTree>
    <p:extLst>
      <p:ext uri="{BB962C8B-B14F-4D97-AF65-F5344CB8AC3E}">
        <p14:creationId xmlns:p14="http://schemas.microsoft.com/office/powerpoint/2010/main" val="26376653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Acknowledgment</a:t>
            </a:r>
          </a:p>
          <a:p>
            <a:pPr marL="0" indent="0">
              <a:buNone/>
            </a:pPr>
            <a:endParaRPr lang="en-US" sz="2800" b="1" dirty="0"/>
          </a:p>
          <a:p>
            <a:pPr marL="0" indent="0">
              <a:buNone/>
            </a:pPr>
            <a:r>
              <a:rPr lang="en-US" sz="2400" b="1" i="1" dirty="0" smtClean="0"/>
              <a:t>Dr. Glen </a:t>
            </a:r>
            <a:r>
              <a:rPr lang="en-US" sz="2400" b="1" i="1" dirty="0" err="1" smtClean="0"/>
              <a:t>Jaross</a:t>
            </a:r>
            <a:r>
              <a:rPr lang="en-US" sz="2400" b="1" i="1" dirty="0" smtClean="0"/>
              <a:t> and Dr. Colin </a:t>
            </a:r>
            <a:r>
              <a:rPr lang="en-US" sz="2400" b="1" i="1" dirty="0" err="1" smtClean="0"/>
              <a:t>Seftor</a:t>
            </a:r>
            <a:r>
              <a:rPr lang="en-US" sz="2400" b="1" i="1" dirty="0" smtClean="0"/>
              <a:t> and OMPS team provided OMPS NADIR Mapper data and insider’s knowledge on OMPS NM prelaunch and orbital calibrations.  </a:t>
            </a:r>
          </a:p>
          <a:p>
            <a:pPr marL="0" indent="0">
              <a:buNone/>
            </a:pPr>
            <a:endParaRPr lang="en-US" sz="2400" b="1" i="1" dirty="0" smtClean="0"/>
          </a:p>
          <a:p>
            <a:pPr marL="0" indent="0">
              <a:buNone/>
            </a:pPr>
            <a:r>
              <a:rPr lang="en-US" sz="2400" b="1" i="1" dirty="0" smtClean="0"/>
              <a:t>Dr. </a:t>
            </a:r>
            <a:r>
              <a:rPr lang="en-US" sz="2400" b="1" i="1" dirty="0" smtClean="0"/>
              <a:t>Colin </a:t>
            </a:r>
            <a:r>
              <a:rPr lang="en-US" sz="2400" b="1" i="1" dirty="0" err="1" smtClean="0"/>
              <a:t>Seftor</a:t>
            </a:r>
            <a:r>
              <a:rPr lang="en-US" sz="2400" b="1" i="1" dirty="0" smtClean="0"/>
              <a:t> </a:t>
            </a:r>
            <a:r>
              <a:rPr lang="en-US" sz="2400" b="1" i="1" dirty="0" smtClean="0"/>
              <a:t>provided the initial version of EPIC TO3 retrieval code.  </a:t>
            </a:r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3990288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8229600" cy="6096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 smtClean="0"/>
              <a:t>EPIC UV Albedo Calibration</a:t>
            </a:r>
          </a:p>
          <a:p>
            <a:r>
              <a:rPr lang="en-US" sz="2800" b="1" dirty="0" smtClean="0"/>
              <a:t>EPIC Solar Irradiance at </a:t>
            </a:r>
            <a:r>
              <a:rPr lang="en-US" sz="2800" b="1" dirty="0" smtClean="0"/>
              <a:t>1 AU  </a:t>
            </a:r>
            <a:endParaRPr lang="en-US" sz="2800" b="1" dirty="0" smtClean="0"/>
          </a:p>
          <a:p>
            <a:pPr marL="0" indent="0">
              <a:buNone/>
            </a:pPr>
            <a:r>
              <a:rPr lang="en-US" sz="2800" b="1" dirty="0" smtClean="0"/>
              <a:t>Channel	  </a:t>
            </a:r>
            <a:r>
              <a:rPr lang="en-US" sz="2800" b="1" dirty="0" err="1" smtClean="0"/>
              <a:t>Wavelenght</a:t>
            </a:r>
            <a:r>
              <a:rPr lang="en-US" sz="2800" b="1" dirty="0" smtClean="0"/>
              <a:t>(nm)</a:t>
            </a:r>
            <a:r>
              <a:rPr lang="en-US" sz="2800" b="1" dirty="0"/>
              <a:t> </a:t>
            </a:r>
            <a:r>
              <a:rPr lang="en-US" sz="2800" b="1" dirty="0" smtClean="0"/>
              <a:t>     Irradiance</a:t>
            </a:r>
          </a:p>
          <a:p>
            <a:pPr marL="0" indent="0">
              <a:buNone/>
            </a:pPr>
            <a:r>
              <a:rPr lang="en-US" sz="2800" b="1" dirty="0"/>
              <a:t>	</a:t>
            </a:r>
            <a:r>
              <a:rPr lang="en-US" sz="2800" b="1" dirty="0" smtClean="0"/>
              <a:t>1		317.478          	819.0</a:t>
            </a:r>
          </a:p>
          <a:p>
            <a:pPr marL="0" indent="0">
              <a:buNone/>
            </a:pPr>
            <a:r>
              <a:rPr lang="en-US" sz="2800" b="1" dirty="0"/>
              <a:t>	</a:t>
            </a:r>
            <a:r>
              <a:rPr lang="en-US" sz="2800" b="1" dirty="0" smtClean="0"/>
              <a:t>2		325.035          	807.7</a:t>
            </a:r>
          </a:p>
          <a:p>
            <a:pPr marL="0" indent="0">
              <a:buNone/>
            </a:pPr>
            <a:r>
              <a:rPr lang="en-US" sz="2800" b="1" dirty="0" smtClean="0"/>
              <a:t>  	3  		339.858		995.8</a:t>
            </a:r>
          </a:p>
          <a:p>
            <a:pPr marL="0" indent="0">
              <a:buNone/>
            </a:pPr>
            <a:r>
              <a:rPr lang="en-US" sz="2800" b="1" dirty="0" smtClean="0"/>
              <a:t>  	4		387.923	         1003.3</a:t>
            </a:r>
          </a:p>
          <a:p>
            <a:pPr marL="0" indent="0">
              <a:buNone/>
            </a:pPr>
            <a:r>
              <a:rPr lang="en-US" sz="2800" b="1" dirty="0" smtClean="0"/>
              <a:t>     	5		442.397	         1956.0</a:t>
            </a:r>
          </a:p>
          <a:p>
            <a:pPr marL="0" indent="0">
              <a:buNone/>
            </a:pPr>
            <a:r>
              <a:rPr lang="en-US" sz="2800" b="1" dirty="0" smtClean="0"/>
              <a:t>Derived from EPIC Filter Transmission Profiles and </a:t>
            </a:r>
            <a:r>
              <a:rPr lang="en-US" sz="2800" b="1" dirty="0" err="1" smtClean="0"/>
              <a:t>OMPS</a:t>
            </a:r>
            <a:r>
              <a:rPr lang="en-US" sz="2800" b="1" dirty="0" smtClean="0"/>
              <a:t>’ Reference Solar Spectrum</a:t>
            </a:r>
          </a:p>
          <a:p>
            <a:pPr marL="0" indent="0">
              <a:buNone/>
            </a:pPr>
            <a:r>
              <a:rPr lang="en-US" sz="2800" b="1" i="1" dirty="0" err="1" smtClean="0"/>
              <a:t>Dobbers</a:t>
            </a:r>
            <a:r>
              <a:rPr lang="en-US" sz="2800" b="1" i="1" dirty="0" smtClean="0"/>
              <a:t> &amp; </a:t>
            </a:r>
            <a:r>
              <a:rPr lang="en-US" sz="2800" b="1" i="1" dirty="0" err="1" smtClean="0"/>
              <a:t>Voors</a:t>
            </a:r>
            <a:r>
              <a:rPr lang="en-US" sz="2800" b="1" dirty="0" smtClean="0"/>
              <a:t>,  </a:t>
            </a:r>
            <a:r>
              <a:rPr lang="en-US" sz="2800" b="1" i="1" dirty="0"/>
              <a:t>Solar Phys</a:t>
            </a:r>
            <a:r>
              <a:rPr lang="en-US" sz="2800" b="1" dirty="0"/>
              <a:t> (2008) 249: 281–291</a:t>
            </a:r>
          </a:p>
        </p:txBody>
      </p:sp>
    </p:spTree>
    <p:extLst>
      <p:ext uri="{BB962C8B-B14F-4D97-AF65-F5344CB8AC3E}">
        <p14:creationId xmlns:p14="http://schemas.microsoft.com/office/powerpoint/2010/main" val="327872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2484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3900" b="1" dirty="0" smtClean="0"/>
              <a:t>EPIC UV Albedo </a:t>
            </a:r>
            <a:r>
              <a:rPr lang="en-US" sz="3900" b="1" dirty="0" smtClean="0"/>
              <a:t>Calibration</a:t>
            </a:r>
            <a:endParaRPr lang="en-US" sz="3900" dirty="0"/>
          </a:p>
          <a:p>
            <a:r>
              <a:rPr lang="en-US" sz="3000" b="1" dirty="0" smtClean="0"/>
              <a:t>Select OMPS NM Footprints (50km x 50km) </a:t>
            </a:r>
            <a:r>
              <a:rPr lang="en-US" sz="3000" b="1" dirty="0" smtClean="0"/>
              <a:t>with these </a:t>
            </a:r>
            <a:r>
              <a:rPr lang="en-US" sz="3000" b="1" dirty="0" smtClean="0"/>
              <a:t>Coincidence </a:t>
            </a:r>
            <a:r>
              <a:rPr lang="en-US" sz="3000" b="1" dirty="0" smtClean="0"/>
              <a:t>Criteria </a:t>
            </a:r>
            <a:r>
              <a:rPr lang="en-US" sz="3000" b="1" dirty="0" smtClean="0"/>
              <a:t>Against EPIC Pixels</a:t>
            </a:r>
            <a:r>
              <a:rPr lang="en-US" sz="3000" b="1" dirty="0" smtClean="0"/>
              <a:t>:</a:t>
            </a:r>
          </a:p>
          <a:p>
            <a:pPr marL="0" indent="0">
              <a:buNone/>
            </a:pPr>
            <a:endParaRPr lang="en-US" sz="1200" b="1" dirty="0" smtClean="0"/>
          </a:p>
          <a:p>
            <a:r>
              <a:rPr lang="en-US" sz="3000" b="1" dirty="0" smtClean="0"/>
              <a:t>Backscattering Angle Difference &lt; </a:t>
            </a:r>
            <a:r>
              <a:rPr lang="en-US" sz="3000" b="1" dirty="0" smtClean="0"/>
              <a:t>1</a:t>
            </a:r>
            <a:r>
              <a:rPr lang="en-US" sz="3000" b="1" baseline="30000" dirty="0" smtClean="0"/>
              <a:t>O</a:t>
            </a:r>
            <a:r>
              <a:rPr lang="en-US" sz="3000" b="1" dirty="0" smtClean="0"/>
              <a:t> </a:t>
            </a:r>
          </a:p>
          <a:p>
            <a:r>
              <a:rPr lang="en-US" sz="3000" b="1" dirty="0" smtClean="0"/>
              <a:t>Solar </a:t>
            </a:r>
            <a:r>
              <a:rPr lang="en-US" sz="3000" b="1" dirty="0" smtClean="0"/>
              <a:t>Zenith Angle Difference &lt; </a:t>
            </a:r>
            <a:r>
              <a:rPr lang="en-US" sz="3000" b="1" dirty="0" smtClean="0"/>
              <a:t>2</a:t>
            </a:r>
            <a:r>
              <a:rPr lang="en-US" sz="3000" b="1" baseline="30000" dirty="0" smtClean="0"/>
              <a:t>O</a:t>
            </a:r>
            <a:r>
              <a:rPr lang="en-US" sz="3000" b="1" dirty="0" smtClean="0"/>
              <a:t> </a:t>
            </a:r>
            <a:endParaRPr lang="en-US" sz="3000" b="1" dirty="0" smtClean="0"/>
          </a:p>
          <a:p>
            <a:r>
              <a:rPr lang="en-US" sz="3000" b="1" dirty="0" smtClean="0"/>
              <a:t>Satellite Zenith Angle Difference &lt; </a:t>
            </a:r>
            <a:r>
              <a:rPr lang="en-US" sz="3000" b="1" dirty="0" smtClean="0"/>
              <a:t>2</a:t>
            </a:r>
            <a:r>
              <a:rPr lang="en-US" sz="3000" b="1" baseline="30000" dirty="0" smtClean="0"/>
              <a:t>O</a:t>
            </a:r>
            <a:r>
              <a:rPr lang="en-US" sz="3000" b="1" dirty="0" smtClean="0"/>
              <a:t> </a:t>
            </a:r>
            <a:endParaRPr lang="en-US" sz="3000" b="1" dirty="0" smtClean="0"/>
          </a:p>
          <a:p>
            <a:r>
              <a:rPr lang="en-US" sz="3000" b="1" dirty="0" smtClean="0"/>
              <a:t>Time Difference &lt; 15 minutes</a:t>
            </a:r>
          </a:p>
          <a:p>
            <a:r>
              <a:rPr lang="en-US" sz="3000" b="1" dirty="0" smtClean="0"/>
              <a:t>Same Geolocation by </a:t>
            </a:r>
            <a:r>
              <a:rPr lang="en-US" sz="3000" b="1" dirty="0" smtClean="0"/>
              <a:t>Fitting smaller </a:t>
            </a:r>
            <a:r>
              <a:rPr lang="en-US" sz="3000" b="1" dirty="0" smtClean="0"/>
              <a:t>EPIC Pixels inside </a:t>
            </a:r>
            <a:r>
              <a:rPr lang="en-US" sz="3000" b="1" dirty="0" smtClean="0"/>
              <a:t>the larger NM </a:t>
            </a:r>
            <a:r>
              <a:rPr lang="en-US" sz="3000" b="1" dirty="0" smtClean="0"/>
              <a:t>Footprint</a:t>
            </a:r>
          </a:p>
          <a:p>
            <a:r>
              <a:rPr lang="en-US" sz="3000" b="1" dirty="0" smtClean="0"/>
              <a:t>Require Scene </a:t>
            </a:r>
            <a:r>
              <a:rPr lang="en-US" sz="3000" b="1" dirty="0" smtClean="0"/>
              <a:t>Uniformity Characterized </a:t>
            </a:r>
            <a:r>
              <a:rPr lang="en-US" sz="3000" b="1" dirty="0" smtClean="0"/>
              <a:t>by </a:t>
            </a:r>
            <a:r>
              <a:rPr lang="en-US" sz="3000" b="1" dirty="0" smtClean="0"/>
              <a:t>STDV of EPIC Counts in </a:t>
            </a:r>
            <a:r>
              <a:rPr lang="en-US" sz="3000" b="1" dirty="0" smtClean="0"/>
              <a:t>NM Footprint Weighted by 1/STDV</a:t>
            </a:r>
            <a:r>
              <a:rPr lang="en-US" sz="3000" b="1" baseline="30000" dirty="0" smtClean="0"/>
              <a:t>2</a:t>
            </a:r>
            <a:r>
              <a:rPr lang="en-US" sz="3000" b="1" dirty="0" smtClean="0"/>
              <a:t>.</a:t>
            </a:r>
            <a:endParaRPr lang="en-US" sz="3000" b="1" dirty="0" smtClean="0"/>
          </a:p>
          <a:p>
            <a:r>
              <a:rPr lang="en-US" sz="3000" b="1" dirty="0" smtClean="0"/>
              <a:t>Difference in Solar/View Angles Are Accounted </a:t>
            </a:r>
            <a:r>
              <a:rPr lang="en-US" sz="3000" b="1" dirty="0" smtClean="0"/>
              <a:t>using radiative transfer </a:t>
            </a:r>
            <a:r>
              <a:rPr lang="en-US" sz="3000" b="1" dirty="0" smtClean="0"/>
              <a:t>with TOMRAD. 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310438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89112" y="-428067"/>
            <a:ext cx="6019801" cy="7790331"/>
          </a:xfrm>
        </p:spPr>
      </p:pic>
    </p:spTree>
    <p:extLst>
      <p:ext uri="{BB962C8B-B14F-4D97-AF65-F5344CB8AC3E}">
        <p14:creationId xmlns:p14="http://schemas.microsoft.com/office/powerpoint/2010/main" val="400037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81000"/>
                <a:ext cx="8229600" cy="6400800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en-US" b="1" dirty="0" smtClean="0"/>
                  <a:t>EPIC UV Albedo Calibration</a:t>
                </a:r>
                <a:endParaRPr lang="en-US" dirty="0" smtClean="0"/>
              </a:p>
              <a:p>
                <a:r>
                  <a:rPr lang="en-US" sz="2800" b="1" dirty="0" smtClean="0"/>
                  <a:t>Normalized EPIC Counts</a:t>
                </a:r>
              </a:p>
              <a:p>
                <a:pPr marL="0" indent="0">
                  <a:buNone/>
                </a:pPr>
                <a:r>
                  <a:rPr lang="en-US" sz="2800" b="1" dirty="0"/>
                  <a:t> </a:t>
                </a:r>
                <a:r>
                  <a:rPr lang="en-US" sz="2800" b="1" dirty="0" smtClean="0"/>
                  <a:t>  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</a:rPr>
                      <m:t>𝑪</m:t>
                    </m:r>
                  </m:oMath>
                </a14:m>
                <a:r>
                  <a:rPr lang="en-US" sz="2000" b="1" dirty="0" smtClean="0"/>
                  <a:t>n(</a:t>
                </a:r>
                <a:r>
                  <a:rPr lang="el-GR" sz="2000" b="1" dirty="0" smtClean="0"/>
                  <a:t>λ</a:t>
                </a:r>
                <a:r>
                  <a:rPr lang="en-US" sz="2000" b="1" dirty="0" smtClean="0"/>
                  <a:t>)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</a:rPr>
                          <m:t>𝑪</m:t>
                        </m:r>
                        <m:r>
                          <a:rPr lang="en-US" sz="2800" b="1" i="1" smtClean="0">
                            <a:latin typeface="Cambria Math"/>
                          </a:rPr>
                          <m:t>(</m:t>
                        </m:r>
                        <m:r>
                          <a:rPr lang="el-GR" sz="2800" b="1" i="1" smtClean="0">
                            <a:latin typeface="Cambria Math"/>
                          </a:rPr>
                          <m:t>𝝀</m:t>
                        </m:r>
                        <m:r>
                          <a:rPr lang="en-US" sz="2800" b="1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</a:rPr>
                          <m:t>𝑭</m:t>
                        </m:r>
                        <m:r>
                          <a:rPr lang="en-US" sz="2800" b="1" i="1" smtClean="0">
                            <a:latin typeface="Cambria Math"/>
                          </a:rPr>
                          <m:t>(</m:t>
                        </m:r>
                        <m:r>
                          <a:rPr lang="el-GR" sz="2800" b="1" i="1" smtClean="0">
                            <a:latin typeface="Cambria Math"/>
                          </a:rPr>
                          <m:t>𝝀</m:t>
                        </m:r>
                        <m:r>
                          <a:rPr lang="en-US" sz="2800" b="1" i="1" smtClean="0">
                            <a:latin typeface="Cambria Math"/>
                          </a:rPr>
                          <m:t>)/</m:t>
                        </m:r>
                        <m:sSup>
                          <m:sSupPr>
                            <m:ctrlPr>
                              <a:rPr lang="en-US" sz="28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latin typeface="Cambria Math"/>
                              </a:rPr>
                              <m:t>𝑫</m:t>
                            </m:r>
                          </m:e>
                          <m:sup>
                            <m:r>
                              <a:rPr lang="en-US" sz="2800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en-US" sz="2800" b="1" dirty="0" smtClean="0"/>
              </a:p>
              <a:p>
                <a:pPr marL="0" indent="0">
                  <a:buNone/>
                </a:pPr>
                <a:r>
                  <a:rPr lang="en-US" sz="2000" b="1" dirty="0" smtClean="0"/>
                  <a:t>C(</a:t>
                </a:r>
                <a:r>
                  <a:rPr lang="el-GR" sz="2000" b="1" dirty="0" smtClean="0"/>
                  <a:t>λ</a:t>
                </a:r>
                <a:r>
                  <a:rPr lang="en-US" sz="2000" b="1" dirty="0" smtClean="0"/>
                  <a:t>) : Average EPIC count inside the coincidence footprint</a:t>
                </a:r>
              </a:p>
              <a:p>
                <a:pPr marL="0" indent="0">
                  <a:buNone/>
                </a:pPr>
                <a:r>
                  <a:rPr lang="en-US" sz="2000" b="1" dirty="0" smtClean="0"/>
                  <a:t>F(</a:t>
                </a:r>
                <a:r>
                  <a:rPr lang="el-GR" sz="2000" b="1" dirty="0" smtClean="0"/>
                  <a:t>λ</a:t>
                </a:r>
                <a:r>
                  <a:rPr lang="en-US" sz="2000" b="1" dirty="0" smtClean="0"/>
                  <a:t>) : Solar Irradiance at </a:t>
                </a:r>
                <a:r>
                  <a:rPr lang="en-US" sz="2000" b="1" dirty="0" smtClean="0"/>
                  <a:t>1 AU </a:t>
                </a:r>
                <a:endParaRPr lang="en-US" sz="2000" b="1" dirty="0" smtClean="0"/>
              </a:p>
              <a:p>
                <a:pPr marL="0" indent="0">
                  <a:buNone/>
                </a:pPr>
                <a:r>
                  <a:rPr lang="en-US" sz="2000" b="1" dirty="0" smtClean="0"/>
                  <a:t>D: Solar-Earth Distance in </a:t>
                </a:r>
                <a:r>
                  <a:rPr lang="en-US" sz="2000" b="1" dirty="0" smtClean="0"/>
                  <a:t>AU</a:t>
                </a:r>
                <a:endParaRPr lang="en-US" sz="800" b="1" dirty="0" smtClean="0"/>
              </a:p>
              <a:p>
                <a:r>
                  <a:rPr lang="en-US" sz="2800" b="1" dirty="0" smtClean="0"/>
                  <a:t>NM Albedo Measurements in L1b</a:t>
                </a:r>
              </a:p>
              <a:p>
                <a:pPr marL="0" indent="0">
                  <a:buNone/>
                </a:pPr>
                <a:r>
                  <a:rPr lang="en-US" sz="2000" b="1" dirty="0" smtClean="0"/>
                  <a:t>Spectral Range : 300-380 nm</a:t>
                </a:r>
              </a:p>
              <a:p>
                <a:pPr marL="0" indent="0">
                  <a:buNone/>
                </a:pPr>
                <a:r>
                  <a:rPr lang="en-US" sz="2000" b="1" dirty="0" smtClean="0"/>
                  <a:t>Resolution:  1nm</a:t>
                </a:r>
                <a:r>
                  <a:rPr lang="en-US" sz="2000" b="1" dirty="0"/>
                  <a:t> </a:t>
                </a:r>
                <a:r>
                  <a:rPr lang="en-US" sz="2000" b="1" dirty="0" smtClean="0"/>
                  <a:t>  Sample Interval: 0.4 nm</a:t>
                </a:r>
              </a:p>
              <a:p>
                <a:pPr marL="0" indent="0">
                  <a:buNone/>
                </a:pPr>
                <a:r>
                  <a:rPr lang="en-US" sz="2000" b="1" dirty="0" smtClean="0"/>
                  <a:t>(1) Cubic Spline Interpolations at 318 nm and 325 nm</a:t>
                </a:r>
              </a:p>
              <a:p>
                <a:pPr marL="0" indent="0">
                  <a:buNone/>
                </a:pPr>
                <a:r>
                  <a:rPr lang="en-US" sz="2000" b="1" dirty="0" smtClean="0"/>
                  <a:t>(2) EPIC 340 nm Filter Transmission Profile Spectral Convolution</a:t>
                </a:r>
              </a:p>
              <a:p>
                <a:pPr marL="0" indent="0">
                  <a:buNone/>
                </a:pPr>
                <a:r>
                  <a:rPr lang="en-US" sz="2000" b="1" dirty="0" smtClean="0"/>
                  <a:t>(3) Fit 360-380 nm Albedo Spectrum with (</a:t>
                </a:r>
                <a:r>
                  <a:rPr lang="en-US" sz="2000" b="1" dirty="0" err="1" smtClean="0"/>
                  <a:t>a+b</a:t>
                </a:r>
                <a:r>
                  <a:rPr lang="el-GR" sz="2000" b="1" dirty="0" smtClean="0"/>
                  <a:t>λ</a:t>
                </a:r>
                <a:r>
                  <a:rPr lang="en-US" sz="2000" b="1" dirty="0" smtClean="0"/>
                  <a:t>)/</a:t>
                </a:r>
                <a:r>
                  <a:rPr lang="el-GR" sz="2000" b="1" dirty="0" smtClean="0"/>
                  <a:t>λ</a:t>
                </a:r>
                <a:r>
                  <a:rPr lang="en-US" sz="2000" b="1" baseline="30000" dirty="0" smtClean="0"/>
                  <a:t>4</a:t>
                </a:r>
                <a:r>
                  <a:rPr lang="en-US" sz="2000" b="1" dirty="0" smtClean="0"/>
                  <a:t>, and Extrapolate the fitted function to 388nm (to be justified with OMI albedo spectra).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81000"/>
                <a:ext cx="8229600" cy="6400800"/>
              </a:xfrm>
              <a:blipFill rotWithShape="1">
                <a:blip r:embed="rId2"/>
                <a:stretch>
                  <a:fillRect l="-1259" t="-12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232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18526"/>
            <a:ext cx="8239125" cy="62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038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225387" y="213014"/>
            <a:ext cx="4769427" cy="6172200"/>
          </a:xfrm>
        </p:spPr>
      </p:pic>
      <p:sp>
        <p:nvSpPr>
          <p:cNvPr id="2" name="TextBox 1"/>
          <p:cNvSpPr txBox="1"/>
          <p:nvPr/>
        </p:nvSpPr>
        <p:spPr>
          <a:xfrm>
            <a:off x="1066800" y="402492"/>
            <a:ext cx="71274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Extrapolation of OMPS Albedo to 388 nm using OMI as Validation</a:t>
            </a:r>
            <a:endParaRPr lang="en-US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343400" y="1810434"/>
            <a:ext cx="8993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OMI</a:t>
            </a:r>
          </a:p>
          <a:p>
            <a:r>
              <a:rPr lang="en-US" b="1" dirty="0" smtClean="0"/>
              <a:t>Spectra</a:t>
            </a:r>
            <a:endParaRPr lang="en-US" b="1" dirty="0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4038600" y="2133600"/>
            <a:ext cx="381000" cy="27588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14400" y="5486400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Repeat this fitting for each OMI measurement (1000’s)</a:t>
            </a:r>
          </a:p>
          <a:p>
            <a:r>
              <a:rPr lang="en-US" b="1" dirty="0" smtClean="0"/>
              <a:t>Calculate ratio of extrapolated values to measured values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4364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88373" y="-890053"/>
            <a:ext cx="6688280" cy="8655423"/>
          </a:xfrm>
        </p:spPr>
      </p:pic>
    </p:spTree>
    <p:extLst>
      <p:ext uri="{BB962C8B-B14F-4D97-AF65-F5344CB8AC3E}">
        <p14:creationId xmlns:p14="http://schemas.microsoft.com/office/powerpoint/2010/main" val="403828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458200" cy="6324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500" b="1" dirty="0" smtClean="0"/>
              <a:t>EPIC UV Albedo Calibration</a:t>
            </a:r>
            <a:endParaRPr lang="en-US" sz="3500" dirty="0" smtClean="0"/>
          </a:p>
          <a:p>
            <a:r>
              <a:rPr lang="en-US" sz="2400" b="1" dirty="0" smtClean="0"/>
              <a:t>EPIC Radiance Calibration </a:t>
            </a:r>
            <a:r>
              <a:rPr lang="en-US" sz="2400" b="1" dirty="0" smtClean="0"/>
              <a:t>Coefficients </a:t>
            </a:r>
            <a:r>
              <a:rPr lang="en-US" sz="2400" b="1" i="1" dirty="0"/>
              <a:t>E</a:t>
            </a:r>
            <a:r>
              <a:rPr lang="en-US" sz="2400" b="1" dirty="0"/>
              <a:t>(</a:t>
            </a:r>
            <a:r>
              <a:rPr lang="el-GR" sz="2400" b="1" dirty="0"/>
              <a:t>λ</a:t>
            </a:r>
            <a:r>
              <a:rPr lang="en-US" sz="2400" b="1" dirty="0"/>
              <a:t>)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b="1" i="1" dirty="0" smtClean="0"/>
              <a:t>          E</a:t>
            </a:r>
            <a:r>
              <a:rPr lang="en-US" sz="2400" b="1" dirty="0" smtClean="0"/>
              <a:t>(</a:t>
            </a:r>
            <a:r>
              <a:rPr lang="el-GR" sz="2400" b="1" dirty="0" smtClean="0"/>
              <a:t>λ</a:t>
            </a:r>
            <a:r>
              <a:rPr lang="en-US" sz="2400" b="1" dirty="0" smtClean="0"/>
              <a:t>)=</a:t>
            </a:r>
            <a:r>
              <a:rPr lang="en-US" sz="2400" b="1" i="1" dirty="0" err="1" smtClean="0"/>
              <a:t>A</a:t>
            </a:r>
            <a:r>
              <a:rPr lang="en-US" sz="1800" b="1" dirty="0" err="1" smtClean="0"/>
              <a:t>OMPS</a:t>
            </a:r>
            <a:r>
              <a:rPr lang="en-US" sz="2400" b="1" dirty="0" smtClean="0"/>
              <a:t>(</a:t>
            </a:r>
            <a:r>
              <a:rPr lang="el-GR" sz="2400" b="1" dirty="0" smtClean="0"/>
              <a:t>λ</a:t>
            </a:r>
            <a:r>
              <a:rPr lang="en-US" sz="2400" b="1" dirty="0" smtClean="0"/>
              <a:t>)/{</a:t>
            </a:r>
            <a:r>
              <a:rPr lang="en-US" sz="2400" b="1" i="1" dirty="0" smtClean="0"/>
              <a:t>C</a:t>
            </a:r>
            <a:r>
              <a:rPr lang="en-US" sz="1800" b="1" dirty="0" smtClean="0"/>
              <a:t>n</a:t>
            </a:r>
            <a:r>
              <a:rPr lang="en-US" sz="2400" b="1" dirty="0" smtClean="0"/>
              <a:t>(</a:t>
            </a:r>
            <a:r>
              <a:rPr lang="el-GR" sz="2400" b="1" dirty="0" smtClean="0"/>
              <a:t>λ</a:t>
            </a:r>
            <a:r>
              <a:rPr lang="en-US" sz="2400" b="1" dirty="0" smtClean="0"/>
              <a:t>)×[</a:t>
            </a:r>
            <a:r>
              <a:rPr lang="el-GR" sz="3600" b="1" dirty="0" smtClean="0"/>
              <a:t>α</a:t>
            </a:r>
            <a:r>
              <a:rPr lang="en-US" sz="1800" b="1" dirty="0" err="1" smtClean="0"/>
              <a:t>OMPS</a:t>
            </a:r>
            <a:r>
              <a:rPr lang="en-US" sz="2400" b="1" dirty="0" smtClean="0"/>
              <a:t>(</a:t>
            </a:r>
            <a:r>
              <a:rPr lang="el-GR" sz="2400" b="1" dirty="0" smtClean="0"/>
              <a:t>λ</a:t>
            </a:r>
            <a:r>
              <a:rPr lang="en-US" sz="2400" b="1" dirty="0" smtClean="0"/>
              <a:t>)/</a:t>
            </a:r>
            <a:r>
              <a:rPr lang="en-US" sz="3600" b="1" dirty="0"/>
              <a:t>α</a:t>
            </a:r>
            <a:r>
              <a:rPr lang="en-US" sz="1800" b="1" dirty="0" smtClean="0"/>
              <a:t>EPIC</a:t>
            </a:r>
            <a:r>
              <a:rPr lang="en-US" sz="2400" b="1" dirty="0" smtClean="0"/>
              <a:t>(</a:t>
            </a:r>
            <a:r>
              <a:rPr lang="el-GR" sz="2400" b="1" dirty="0" smtClean="0"/>
              <a:t>λ</a:t>
            </a:r>
            <a:r>
              <a:rPr lang="en-US" sz="2400" b="1" dirty="0" smtClean="0"/>
              <a:t>)]}</a:t>
            </a:r>
          </a:p>
          <a:p>
            <a:pPr marL="0" indent="0">
              <a:buNone/>
            </a:pPr>
            <a:r>
              <a:rPr lang="en-US" sz="2400" b="1" dirty="0" smtClean="0"/>
              <a:t>Where </a:t>
            </a:r>
            <a:r>
              <a:rPr lang="en-US" sz="2400" b="1" i="1" dirty="0" err="1" smtClean="0"/>
              <a:t>A</a:t>
            </a:r>
            <a:r>
              <a:rPr lang="en-US" sz="1800" b="1" dirty="0" err="1" smtClean="0"/>
              <a:t>OMPS</a:t>
            </a:r>
            <a:r>
              <a:rPr lang="en-US" sz="2400" b="1" dirty="0" smtClean="0"/>
              <a:t>(</a:t>
            </a:r>
            <a:r>
              <a:rPr lang="el-GR" sz="2400" b="1" dirty="0" smtClean="0"/>
              <a:t>λ</a:t>
            </a:r>
            <a:r>
              <a:rPr lang="en-US" sz="2400" b="1" dirty="0" smtClean="0"/>
              <a:t>) Is Estimated Albedo Values from </a:t>
            </a:r>
            <a:r>
              <a:rPr lang="en-US" sz="2400" b="1" dirty="0" err="1" smtClean="0"/>
              <a:t>OMPS</a:t>
            </a:r>
            <a:r>
              <a:rPr lang="en-US" sz="2400" b="1" dirty="0" smtClean="0"/>
              <a:t> NM Measurements, </a:t>
            </a:r>
            <a:r>
              <a:rPr lang="el-GR" b="1" dirty="0" smtClean="0"/>
              <a:t>α</a:t>
            </a:r>
            <a:r>
              <a:rPr lang="en-US" sz="1600" b="1" dirty="0" err="1" smtClean="0"/>
              <a:t>OMPS</a:t>
            </a:r>
            <a:r>
              <a:rPr lang="en-US" sz="1600" b="1" dirty="0" smtClean="0"/>
              <a:t>(</a:t>
            </a:r>
            <a:r>
              <a:rPr lang="el-GR" sz="1600" b="1" dirty="0" smtClean="0"/>
              <a:t>λ</a:t>
            </a:r>
            <a:r>
              <a:rPr lang="en-US" sz="1600" b="1" dirty="0" smtClean="0"/>
              <a:t>) &amp; </a:t>
            </a:r>
            <a:r>
              <a:rPr lang="en-US" b="1" dirty="0" smtClean="0"/>
              <a:t>α</a:t>
            </a:r>
            <a:r>
              <a:rPr lang="en-US" sz="1600" b="1" dirty="0" smtClean="0"/>
              <a:t>EPIC</a:t>
            </a:r>
            <a:r>
              <a:rPr lang="en-US" sz="2400" b="1" dirty="0" smtClean="0"/>
              <a:t> Are TOMRAD Albedos Computed with OMPS NM and EPIC </a:t>
            </a:r>
            <a:r>
              <a:rPr lang="en-US" sz="2400" b="1" dirty="0" smtClean="0"/>
              <a:t>geometric </a:t>
            </a:r>
            <a:r>
              <a:rPr lang="en-US" sz="2400" b="1" dirty="0" smtClean="0"/>
              <a:t>angles, respectively.</a:t>
            </a:r>
          </a:p>
          <a:p>
            <a:r>
              <a:rPr lang="en-US" sz="2400" b="1" dirty="0" smtClean="0"/>
              <a:t>Derived </a:t>
            </a:r>
            <a:r>
              <a:rPr lang="en-US" sz="2400" b="1" i="1" dirty="0" smtClean="0"/>
              <a:t>E</a:t>
            </a:r>
            <a:r>
              <a:rPr lang="en-US" sz="2400" b="1" dirty="0" smtClean="0"/>
              <a:t>(</a:t>
            </a:r>
            <a:r>
              <a:rPr lang="el-GR" sz="2400" b="1" dirty="0" smtClean="0"/>
              <a:t>λ</a:t>
            </a:r>
            <a:r>
              <a:rPr lang="en-US" sz="2400" b="1" dirty="0" smtClean="0"/>
              <a:t>) Are Weighted with </a:t>
            </a:r>
            <a:r>
              <a:rPr lang="en-US" sz="2400" b="1" dirty="0" smtClean="0"/>
              <a:t>1/STDV</a:t>
            </a:r>
            <a:r>
              <a:rPr lang="en-US" sz="2400" b="1" baseline="30000" dirty="0" smtClean="0"/>
              <a:t>2</a:t>
            </a:r>
            <a:r>
              <a:rPr lang="en-US" sz="2400" b="1" dirty="0" smtClean="0"/>
              <a:t> </a:t>
            </a:r>
            <a:r>
              <a:rPr lang="en-US" sz="2400" b="1" dirty="0" smtClean="0"/>
              <a:t>and Smoothed with </a:t>
            </a:r>
            <a:r>
              <a:rPr lang="en-US" sz="2400" b="1" dirty="0"/>
              <a:t>P</a:t>
            </a:r>
            <a:r>
              <a:rPr lang="en-US" sz="2400" b="1" dirty="0" smtClean="0"/>
              <a:t>iece-wise </a:t>
            </a:r>
            <a:r>
              <a:rPr lang="en-US" sz="2400" b="1" dirty="0" smtClean="0"/>
              <a:t>Parabola Fitting.</a:t>
            </a:r>
          </a:p>
          <a:p>
            <a:r>
              <a:rPr lang="en-US" sz="2400" b="1" dirty="0" smtClean="0"/>
              <a:t>Smoothed </a:t>
            </a:r>
            <a:r>
              <a:rPr lang="en-US" sz="2400" b="1" i="1" dirty="0" smtClean="0"/>
              <a:t>E</a:t>
            </a:r>
            <a:r>
              <a:rPr lang="en-US" sz="2400" b="1" dirty="0" smtClean="0"/>
              <a:t>(</a:t>
            </a:r>
            <a:r>
              <a:rPr lang="el-GR" sz="2400" b="1" dirty="0" smtClean="0"/>
              <a:t>λ</a:t>
            </a:r>
            <a:r>
              <a:rPr lang="en-US" sz="2400" b="1" dirty="0" smtClean="0"/>
              <a:t>) Curve</a:t>
            </a:r>
          </a:p>
          <a:p>
            <a:pPr marL="0" indent="0">
              <a:buNone/>
            </a:pPr>
            <a:r>
              <a:rPr lang="en-US" sz="2400" b="1" dirty="0" smtClean="0">
                <a:latin typeface="Brush Script MT" panose="03060802040406070304" pitchFamily="66" charset="0"/>
              </a:rPr>
              <a:t>                       E </a:t>
            </a:r>
            <a:r>
              <a:rPr lang="en-US" sz="2400" b="1" dirty="0" smtClean="0"/>
              <a:t>(</a:t>
            </a:r>
            <a:r>
              <a:rPr lang="el-GR" sz="2400" b="1" dirty="0" smtClean="0"/>
              <a:t>λ</a:t>
            </a:r>
            <a:r>
              <a:rPr lang="en-US" sz="2400" b="1" dirty="0" smtClean="0"/>
              <a:t>,t)= </a:t>
            </a:r>
            <a:r>
              <a:rPr lang="en-US" sz="2400" b="1" dirty="0" smtClean="0">
                <a:latin typeface="Brush Script MT" panose="03060802040406070304" pitchFamily="66" charset="0"/>
              </a:rPr>
              <a:t>E </a:t>
            </a:r>
            <a:r>
              <a:rPr lang="en-US" sz="2400" b="1" dirty="0" smtClean="0"/>
              <a:t>(</a:t>
            </a:r>
            <a:r>
              <a:rPr lang="el-GR" sz="2400" b="1" dirty="0" smtClean="0"/>
              <a:t>λ</a:t>
            </a:r>
            <a:r>
              <a:rPr lang="en-US" sz="2400" b="1" dirty="0" smtClean="0"/>
              <a:t>,t=2016)×</a:t>
            </a:r>
            <a:r>
              <a:rPr lang="en-US" sz="2400" b="1" dirty="0" err="1" smtClean="0">
                <a:latin typeface="Brush Script MT" panose="03060802040406070304" pitchFamily="66" charset="0"/>
              </a:rPr>
              <a:t>Acf</a:t>
            </a:r>
            <a:r>
              <a:rPr lang="en-US" sz="2400" b="1" dirty="0" smtClean="0"/>
              <a:t>(</a:t>
            </a:r>
            <a:r>
              <a:rPr lang="el-GR" sz="2400" b="1" dirty="0"/>
              <a:t>λ</a:t>
            </a:r>
            <a:r>
              <a:rPr lang="en-US" sz="2400" b="1" dirty="0"/>
              <a:t>,t</a:t>
            </a:r>
            <a:r>
              <a:rPr lang="en-US" sz="2400" b="1" dirty="0" smtClean="0"/>
              <a:t>)</a:t>
            </a:r>
          </a:p>
          <a:p>
            <a:pPr marL="0" indent="0">
              <a:buNone/>
            </a:pPr>
            <a:r>
              <a:rPr lang="en-US" sz="2400" b="1" dirty="0" smtClean="0"/>
              <a:t>Are Tabulated in </a:t>
            </a:r>
            <a:r>
              <a:rPr lang="en-US" sz="2400" b="1" dirty="0" smtClean="0">
                <a:latin typeface="Brush Script MT" panose="03060802040406070304" pitchFamily="66" charset="0"/>
              </a:rPr>
              <a:t>E </a:t>
            </a:r>
            <a:r>
              <a:rPr lang="en-US" sz="2400" b="1" dirty="0" smtClean="0"/>
              <a:t>(</a:t>
            </a:r>
            <a:r>
              <a:rPr lang="el-GR" sz="2400" b="1" dirty="0" smtClean="0"/>
              <a:t>λ</a:t>
            </a:r>
            <a:r>
              <a:rPr lang="en-US" sz="2400" b="1" dirty="0" smtClean="0"/>
              <a:t>,t=2016) for Constant Radiance Coefficients at t=2016, and in </a:t>
            </a:r>
            <a:r>
              <a:rPr lang="en-US" sz="2400" b="1" dirty="0" err="1" smtClean="0">
                <a:latin typeface="Brush Script MT" panose="03060802040406070304" pitchFamily="66" charset="0"/>
              </a:rPr>
              <a:t>Acf</a:t>
            </a:r>
            <a:r>
              <a:rPr lang="en-US" sz="2400" b="1" dirty="0" smtClean="0"/>
              <a:t>(t) for Time </a:t>
            </a:r>
            <a:r>
              <a:rPr lang="en-US" sz="2400" b="1" dirty="0"/>
              <a:t>D</a:t>
            </a:r>
            <a:r>
              <a:rPr lang="en-US" sz="2400" b="1" dirty="0" smtClean="0"/>
              <a:t>ependence </a:t>
            </a:r>
            <a:r>
              <a:rPr lang="en-US" sz="2400" b="1" dirty="0"/>
              <a:t>T</a:t>
            </a:r>
            <a:r>
              <a:rPr lang="en-US" sz="2400" b="1" dirty="0" smtClean="0"/>
              <a:t>hat Are </a:t>
            </a:r>
            <a:r>
              <a:rPr lang="en-US" sz="2400" b="1" dirty="0"/>
              <a:t>N</a:t>
            </a:r>
            <a:r>
              <a:rPr lang="en-US" sz="2400" b="1" dirty="0" smtClean="0"/>
              <a:t>ormalized at t</a:t>
            </a:r>
            <a:r>
              <a:rPr lang="en-US" sz="2400" b="1" dirty="0" smtClean="0"/>
              <a:t>= Jan 1, 2016</a:t>
            </a:r>
            <a:r>
              <a:rPr lang="en-US" sz="2400" b="1" dirty="0" smtClean="0"/>
              <a:t>.  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4392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919</TotalTime>
  <Words>640</Words>
  <Application>Microsoft Office PowerPoint</Application>
  <PresentationFormat>On-screen Show (4:3)</PresentationFormat>
  <Paragraphs>103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EPIC TO3 Ozone Retrieval Algorithm</vt:lpstr>
      <vt:lpstr>PowerPoint Presentation</vt:lpstr>
      <vt:lpstr>PowerPoint Presentation</vt:lpstr>
      <vt:lpstr>EPIC TO3 Ozone Retrieval Algorithm</vt:lpstr>
      <vt:lpstr>PowerPoint Presentation</vt:lpstr>
    </vt:vector>
  </TitlesOfParts>
  <Company>SSAI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Liang-Kang Huang</dc:creator>
  <cp:lastModifiedBy>jrherman</cp:lastModifiedBy>
  <cp:revision>64</cp:revision>
  <dcterms:created xsi:type="dcterms:W3CDTF">2016-10-27T14:59:00Z</dcterms:created>
  <dcterms:modified xsi:type="dcterms:W3CDTF">2016-10-28T20:01:44Z</dcterms:modified>
</cp:coreProperties>
</file>