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4"/>
  </p:notesMasterIdLst>
  <p:handoutMasterIdLst>
    <p:handoutMasterId r:id="rId15"/>
  </p:handoutMasterIdLst>
  <p:sldIdLst>
    <p:sldId id="256" r:id="rId3"/>
    <p:sldId id="931" r:id="rId4"/>
    <p:sldId id="981" r:id="rId5"/>
    <p:sldId id="963" r:id="rId6"/>
    <p:sldId id="935" r:id="rId7"/>
    <p:sldId id="980" r:id="rId8"/>
    <p:sldId id="978" r:id="rId9"/>
    <p:sldId id="860" r:id="rId10"/>
    <p:sldId id="944" r:id="rId11"/>
    <p:sldId id="982" r:id="rId12"/>
    <p:sldId id="912" r:id="rId1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49F41"/>
    <a:srgbClr val="B70000"/>
    <a:srgbClr val="1A5DAD"/>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969" autoAdjust="0"/>
    <p:restoredTop sz="72987" autoAdjust="0"/>
  </p:normalViewPr>
  <p:slideViewPr>
    <p:cSldViewPr snapToGrid="0" showGuides="1">
      <p:cViewPr varScale="1">
        <p:scale>
          <a:sx n="51" d="100"/>
          <a:sy n="51" d="100"/>
        </p:scale>
        <p:origin x="67" y="254"/>
      </p:cViewPr>
      <p:guideLst>
        <p:guide pos="3840"/>
        <p:guide orient="horz" pos="2160"/>
      </p:guideLst>
    </p:cSldViewPr>
  </p:slideViewPr>
  <p:notesTextViewPr>
    <p:cViewPr>
      <p:scale>
        <a:sx n="1" d="1"/>
        <a:sy n="1" d="1"/>
      </p:scale>
      <p:origin x="0" y="0"/>
    </p:cViewPr>
  </p:notesTextViewPr>
  <p:sorterViewPr>
    <p:cViewPr>
      <p:scale>
        <a:sx n="60" d="100"/>
        <a:sy n="6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4F7BF27-392C-4B56-A0EE-AB1902C5BBFF}"/>
              </a:ext>
            </a:extLst>
          </p:cNvPr>
          <p:cNvSpPr>
            <a:spLocks noGrp="1"/>
          </p:cNvSpPr>
          <p:nvPr>
            <p:ph type="hdr" sz="quarter"/>
          </p:nvPr>
        </p:nvSpPr>
        <p:spPr>
          <a:xfrm>
            <a:off x="1" y="1"/>
            <a:ext cx="3038145" cy="465743"/>
          </a:xfrm>
          <a:prstGeom prst="rect">
            <a:avLst/>
          </a:prstGeom>
        </p:spPr>
        <p:txBody>
          <a:bodyPr vert="horz" lIns="88126" tIns="44064" rIns="88126" bIns="44064" rtlCol="0"/>
          <a:lstStyle>
            <a:lvl1pPr algn="l">
              <a:defRPr sz="1200"/>
            </a:lvl1pPr>
          </a:lstStyle>
          <a:p>
            <a:endParaRPr lang="en-US"/>
          </a:p>
        </p:txBody>
      </p:sp>
      <p:sp>
        <p:nvSpPr>
          <p:cNvPr id="3" name="Date Placeholder 2">
            <a:extLst>
              <a:ext uri="{FF2B5EF4-FFF2-40B4-BE49-F238E27FC236}">
                <a16:creationId xmlns:a16="http://schemas.microsoft.com/office/drawing/2014/main" id="{264D2759-D950-471E-96D9-FFAED98F9E63}"/>
              </a:ext>
            </a:extLst>
          </p:cNvPr>
          <p:cNvSpPr>
            <a:spLocks noGrp="1"/>
          </p:cNvSpPr>
          <p:nvPr>
            <p:ph type="dt" sz="quarter" idx="1"/>
          </p:nvPr>
        </p:nvSpPr>
        <p:spPr>
          <a:xfrm>
            <a:off x="3970735" y="1"/>
            <a:ext cx="3038145" cy="465743"/>
          </a:xfrm>
          <a:prstGeom prst="rect">
            <a:avLst/>
          </a:prstGeom>
        </p:spPr>
        <p:txBody>
          <a:bodyPr vert="horz" lIns="88126" tIns="44064" rIns="88126" bIns="44064" rtlCol="0"/>
          <a:lstStyle>
            <a:lvl1pPr algn="r">
              <a:defRPr sz="1200"/>
            </a:lvl1pPr>
          </a:lstStyle>
          <a:p>
            <a:fld id="{94671800-329F-44A4-A3AF-C1D625B5511C}" type="datetimeFigureOut">
              <a:rPr lang="en-US" smtClean="0"/>
              <a:t>10/15/2023</a:t>
            </a:fld>
            <a:endParaRPr lang="en-US"/>
          </a:p>
        </p:txBody>
      </p:sp>
      <p:sp>
        <p:nvSpPr>
          <p:cNvPr id="4" name="Footer Placeholder 3">
            <a:extLst>
              <a:ext uri="{FF2B5EF4-FFF2-40B4-BE49-F238E27FC236}">
                <a16:creationId xmlns:a16="http://schemas.microsoft.com/office/drawing/2014/main" id="{78EAF4AC-5C07-4387-888E-01AB159901E8}"/>
              </a:ext>
            </a:extLst>
          </p:cNvPr>
          <p:cNvSpPr>
            <a:spLocks noGrp="1"/>
          </p:cNvSpPr>
          <p:nvPr>
            <p:ph type="ftr" sz="quarter" idx="2"/>
          </p:nvPr>
        </p:nvSpPr>
        <p:spPr>
          <a:xfrm>
            <a:off x="1" y="8830660"/>
            <a:ext cx="3038145" cy="465742"/>
          </a:xfrm>
          <a:prstGeom prst="rect">
            <a:avLst/>
          </a:prstGeom>
        </p:spPr>
        <p:txBody>
          <a:bodyPr vert="horz" lIns="88126" tIns="44064" rIns="88126" bIns="44064"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85DAAA1-F91D-46D5-9B21-A6E5A8B7B21A}"/>
              </a:ext>
            </a:extLst>
          </p:cNvPr>
          <p:cNvSpPr>
            <a:spLocks noGrp="1"/>
          </p:cNvSpPr>
          <p:nvPr>
            <p:ph type="sldNum" sz="quarter" idx="3"/>
          </p:nvPr>
        </p:nvSpPr>
        <p:spPr>
          <a:xfrm>
            <a:off x="3970735" y="8830660"/>
            <a:ext cx="3038145" cy="465742"/>
          </a:xfrm>
          <a:prstGeom prst="rect">
            <a:avLst/>
          </a:prstGeom>
        </p:spPr>
        <p:txBody>
          <a:bodyPr vert="horz" lIns="88126" tIns="44064" rIns="88126" bIns="44064" rtlCol="0" anchor="b"/>
          <a:lstStyle>
            <a:lvl1pPr algn="r">
              <a:defRPr sz="1200"/>
            </a:lvl1pPr>
          </a:lstStyle>
          <a:p>
            <a:fld id="{8DACF4E5-9E6D-4462-A93B-7BFC6860B611}" type="slidenum">
              <a:rPr lang="en-US" smtClean="0"/>
              <a:t>‹#›</a:t>
            </a:fld>
            <a:endParaRPr lang="en-US"/>
          </a:p>
        </p:txBody>
      </p:sp>
    </p:spTree>
    <p:extLst>
      <p:ext uri="{BB962C8B-B14F-4D97-AF65-F5344CB8AC3E}">
        <p14:creationId xmlns:p14="http://schemas.microsoft.com/office/powerpoint/2010/main" val="155590443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037840" cy="466434"/>
          </a:xfrm>
          <a:prstGeom prst="rect">
            <a:avLst/>
          </a:prstGeom>
        </p:spPr>
        <p:txBody>
          <a:bodyPr vert="horz" lIns="93158" tIns="46580" rIns="93158" bIns="46580" rtlCol="0"/>
          <a:lstStyle>
            <a:lvl1pPr algn="l">
              <a:defRPr sz="1300"/>
            </a:lvl1pPr>
          </a:lstStyle>
          <a:p>
            <a:endParaRPr lang="en-US"/>
          </a:p>
        </p:txBody>
      </p:sp>
      <p:sp>
        <p:nvSpPr>
          <p:cNvPr id="3" name="Date Placeholder 2"/>
          <p:cNvSpPr>
            <a:spLocks noGrp="1"/>
          </p:cNvSpPr>
          <p:nvPr>
            <p:ph type="dt" idx="1"/>
          </p:nvPr>
        </p:nvSpPr>
        <p:spPr>
          <a:xfrm>
            <a:off x="3970938" y="2"/>
            <a:ext cx="3037840" cy="466434"/>
          </a:xfrm>
          <a:prstGeom prst="rect">
            <a:avLst/>
          </a:prstGeom>
        </p:spPr>
        <p:txBody>
          <a:bodyPr vert="horz" lIns="93158" tIns="46580" rIns="93158" bIns="46580" rtlCol="0"/>
          <a:lstStyle>
            <a:lvl1pPr algn="r">
              <a:defRPr sz="1300"/>
            </a:lvl1pPr>
          </a:lstStyle>
          <a:p>
            <a:fld id="{DD2AFA17-78C8-49D6-ABB5-033B87483E8D}" type="datetimeFigureOut">
              <a:rPr lang="en-US" smtClean="0"/>
              <a:t>10/15/2023</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58" tIns="46580" rIns="93158" bIns="46580" rtlCol="0" anchor="ctr"/>
          <a:lstStyle/>
          <a:p>
            <a:endParaRPr lang="en-US"/>
          </a:p>
        </p:txBody>
      </p:sp>
      <p:sp>
        <p:nvSpPr>
          <p:cNvPr id="5" name="Notes Placeholder 4"/>
          <p:cNvSpPr>
            <a:spLocks noGrp="1"/>
          </p:cNvSpPr>
          <p:nvPr>
            <p:ph type="body" sz="quarter" idx="3"/>
          </p:nvPr>
        </p:nvSpPr>
        <p:spPr>
          <a:xfrm>
            <a:off x="701040" y="4473893"/>
            <a:ext cx="5608320" cy="3660458"/>
          </a:xfrm>
          <a:prstGeom prst="rect">
            <a:avLst/>
          </a:prstGeom>
        </p:spPr>
        <p:txBody>
          <a:bodyPr vert="horz" lIns="93158" tIns="46580" rIns="93158" bIns="4658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3037840" cy="466433"/>
          </a:xfrm>
          <a:prstGeom prst="rect">
            <a:avLst/>
          </a:prstGeom>
        </p:spPr>
        <p:txBody>
          <a:bodyPr vert="horz" lIns="93158" tIns="46580" rIns="93158" bIns="46580" rtlCol="0" anchor="b"/>
          <a:lstStyle>
            <a:lvl1pPr algn="l">
              <a:defRPr sz="1300"/>
            </a:lvl1pPr>
          </a:lstStyle>
          <a:p>
            <a:endParaRPr lang="en-US"/>
          </a:p>
        </p:txBody>
      </p:sp>
      <p:sp>
        <p:nvSpPr>
          <p:cNvPr id="7" name="Slide Number Placeholder 6"/>
          <p:cNvSpPr>
            <a:spLocks noGrp="1"/>
          </p:cNvSpPr>
          <p:nvPr>
            <p:ph type="sldNum" sz="quarter" idx="5"/>
          </p:nvPr>
        </p:nvSpPr>
        <p:spPr>
          <a:xfrm>
            <a:off x="3970938" y="8829969"/>
            <a:ext cx="3037840" cy="466433"/>
          </a:xfrm>
          <a:prstGeom prst="rect">
            <a:avLst/>
          </a:prstGeom>
        </p:spPr>
        <p:txBody>
          <a:bodyPr vert="horz" lIns="93158" tIns="46580" rIns="93158" bIns="46580" rtlCol="0" anchor="b"/>
          <a:lstStyle>
            <a:lvl1pPr algn="r">
              <a:defRPr sz="1300"/>
            </a:lvl1pPr>
          </a:lstStyle>
          <a:p>
            <a:fld id="{CB368EA3-E704-4EBD-8472-C8DC2F7B55A6}" type="slidenum">
              <a:rPr lang="en-US" smtClean="0"/>
              <a:t>‹#›</a:t>
            </a:fld>
            <a:endParaRPr lang="en-US"/>
          </a:p>
        </p:txBody>
      </p:sp>
    </p:spTree>
    <p:extLst>
      <p:ext uri="{BB962C8B-B14F-4D97-AF65-F5344CB8AC3E}">
        <p14:creationId xmlns:p14="http://schemas.microsoft.com/office/powerpoint/2010/main" val="342845070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ko-KR" sz="1000" b="1" i="1" u="sng" dirty="0">
              <a:solidFill>
                <a:srgbClr val="000000"/>
              </a:solidFill>
              <a:cs typeface="Calibri" panose="020F0502020204030204" pitchFamily="34" charset="0"/>
            </a:endParaRPr>
          </a:p>
        </p:txBody>
      </p:sp>
      <p:sp>
        <p:nvSpPr>
          <p:cNvPr id="4" name="Slide Number Placeholder 3"/>
          <p:cNvSpPr>
            <a:spLocks noGrp="1"/>
          </p:cNvSpPr>
          <p:nvPr>
            <p:ph type="sldNum" sz="quarter" idx="5"/>
          </p:nvPr>
        </p:nvSpPr>
        <p:spPr/>
        <p:txBody>
          <a:bodyPr/>
          <a:lstStyle/>
          <a:p>
            <a:fld id="{CB368EA3-E704-4EBD-8472-C8DC2F7B55A6}" type="slidenum">
              <a:rPr lang="en-US" smtClean="0"/>
              <a:t>1</a:t>
            </a:fld>
            <a:endParaRPr lang="en-US"/>
          </a:p>
        </p:txBody>
      </p:sp>
    </p:spTree>
    <p:extLst>
      <p:ext uri="{BB962C8B-B14F-4D97-AF65-F5344CB8AC3E}">
        <p14:creationId xmlns:p14="http://schemas.microsoft.com/office/powerpoint/2010/main" val="15689942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100" dirty="0">
                <a:effectLst/>
                <a:latin typeface="+mn-lt"/>
                <a:ea typeface="Malgun Gothic" panose="020B0503020000020004" pitchFamily="34" charset="-127"/>
                <a:cs typeface="Calibri" panose="020F0502020204030204" pitchFamily="34" charset="0"/>
              </a:rPr>
              <a:t>We will need a bias Figure for both SSA and AOD_4D (if not now, then in future). </a:t>
            </a:r>
          </a:p>
          <a:p>
            <a:pPr marL="0" marR="0">
              <a:spcBef>
                <a:spcPts val="0"/>
              </a:spcBef>
              <a:spcAft>
                <a:spcPts val="0"/>
              </a:spcAft>
            </a:pPr>
            <a:r>
              <a:rPr lang="en-US" sz="1100" dirty="0">
                <a:effectLst/>
                <a:latin typeface="+mn-lt"/>
                <a:ea typeface="Malgun Gothic" panose="020B0503020000020004" pitchFamily="34" charset="-127"/>
                <a:cs typeface="Calibri" panose="020F0502020204030204" pitchFamily="34" charset="0"/>
              </a:rPr>
              <a:t>The relatively low R for AOD_4D over some locations can be explained by 1) </a:t>
            </a:r>
            <a:r>
              <a:rPr lang="en-US" sz="1100" b="1" u="sng" dirty="0">
                <a:effectLst/>
                <a:latin typeface="+mn-lt"/>
                <a:ea typeface="Malgun Gothic" panose="020B0503020000020004" pitchFamily="34" charset="-127"/>
                <a:cs typeface="Calibri" panose="020F0502020204030204" pitchFamily="34" charset="0"/>
              </a:rPr>
              <a:t>excluding low AODs (using AOD&gt;0.4) and so reducing the range of variation; 2) insufficient stats</a:t>
            </a:r>
            <a:r>
              <a:rPr lang="en-US" sz="1100" dirty="0">
                <a:effectLst/>
                <a:latin typeface="+mn-lt"/>
                <a:ea typeface="Malgun Gothic" panose="020B0503020000020004" pitchFamily="34" charset="-127"/>
                <a:cs typeface="Calibri" panose="020F0502020204030204" pitchFamily="34" charset="0"/>
              </a:rPr>
              <a:t>. – this is expected to improve with the multi-year stats.; and 3) still existing regional biases where we need to adjust aerosol model (e.g., size distribution). One example of such bias is China where we overestimate absorption.</a:t>
            </a:r>
          </a:p>
          <a:p>
            <a:endParaRPr lang="en-US" dirty="0"/>
          </a:p>
        </p:txBody>
      </p:sp>
      <p:sp>
        <p:nvSpPr>
          <p:cNvPr id="4" name="Slide Number Placeholder 3"/>
          <p:cNvSpPr>
            <a:spLocks noGrp="1"/>
          </p:cNvSpPr>
          <p:nvPr>
            <p:ph type="sldNum" sz="quarter" idx="5"/>
          </p:nvPr>
        </p:nvSpPr>
        <p:spPr/>
        <p:txBody>
          <a:bodyPr/>
          <a:lstStyle/>
          <a:p>
            <a:fld id="{CB368EA3-E704-4EBD-8472-C8DC2F7B55A6}" type="slidenum">
              <a:rPr lang="en-US" smtClean="0"/>
              <a:t>10</a:t>
            </a:fld>
            <a:endParaRPr lang="en-US"/>
          </a:p>
        </p:txBody>
      </p:sp>
    </p:spTree>
    <p:extLst>
      <p:ext uri="{BB962C8B-B14F-4D97-AF65-F5344CB8AC3E}">
        <p14:creationId xmlns:p14="http://schemas.microsoft.com/office/powerpoint/2010/main" val="30353863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rgbClr val="0000FF"/>
                </a:solidFill>
                <a:cs typeface="Arial" panose="020B0604020202020204" pitchFamily="34" charset="0"/>
              </a:rPr>
              <a:t>-	</a:t>
            </a:r>
            <a:endParaRPr lang="en-US" sz="1200" dirty="0">
              <a:solidFill>
                <a:srgbClr val="FF0000"/>
              </a:solidFill>
              <a:cs typeface="Arial" panose="020B0604020202020204" pitchFamily="34" charset="0"/>
            </a:endParaRPr>
          </a:p>
        </p:txBody>
      </p:sp>
      <p:sp>
        <p:nvSpPr>
          <p:cNvPr id="4" name="Slide Number Placeholder 3"/>
          <p:cNvSpPr>
            <a:spLocks noGrp="1"/>
          </p:cNvSpPr>
          <p:nvPr>
            <p:ph type="sldNum" sz="quarter" idx="5"/>
          </p:nvPr>
        </p:nvSpPr>
        <p:spPr/>
        <p:txBody>
          <a:bodyPr/>
          <a:lstStyle/>
          <a:p>
            <a:fld id="{C4A1B7A6-E48B-4494-9FDD-16734A75BC9B}" type="slidenum">
              <a:rPr lang="en-US" smtClean="0"/>
              <a:t>11</a:t>
            </a:fld>
            <a:endParaRPr lang="en-US"/>
          </a:p>
        </p:txBody>
      </p:sp>
    </p:spTree>
    <p:extLst>
      <p:ext uri="{BB962C8B-B14F-4D97-AF65-F5344CB8AC3E}">
        <p14:creationId xmlns:p14="http://schemas.microsoft.com/office/powerpoint/2010/main" val="23279816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B368EA3-E704-4EBD-8472-C8DC2F7B55A6}" type="slidenum">
              <a:rPr lang="en-US" smtClean="0"/>
              <a:t>2</a:t>
            </a:fld>
            <a:endParaRPr lang="en-US"/>
          </a:p>
        </p:txBody>
      </p:sp>
    </p:spTree>
    <p:extLst>
      <p:ext uri="{BB962C8B-B14F-4D97-AF65-F5344CB8AC3E}">
        <p14:creationId xmlns:p14="http://schemas.microsoft.com/office/powerpoint/2010/main" val="20824246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pPr>
            <a:endParaRPr lang="en-US" sz="1000" dirty="0"/>
          </a:p>
        </p:txBody>
      </p:sp>
      <p:sp>
        <p:nvSpPr>
          <p:cNvPr id="4" name="Slide Number Placeholder 3"/>
          <p:cNvSpPr>
            <a:spLocks noGrp="1"/>
          </p:cNvSpPr>
          <p:nvPr>
            <p:ph type="sldNum" sz="quarter" idx="5"/>
          </p:nvPr>
        </p:nvSpPr>
        <p:spPr/>
        <p:txBody>
          <a:bodyPr/>
          <a:lstStyle/>
          <a:p>
            <a:fld id="{CB368EA3-E704-4EBD-8472-C8DC2F7B55A6}" type="slidenum">
              <a:rPr lang="en-US" smtClean="0"/>
              <a:t>3</a:t>
            </a:fld>
            <a:endParaRPr lang="en-US"/>
          </a:p>
        </p:txBody>
      </p:sp>
    </p:spTree>
    <p:extLst>
      <p:ext uri="{BB962C8B-B14F-4D97-AF65-F5344CB8AC3E}">
        <p14:creationId xmlns:p14="http://schemas.microsoft.com/office/powerpoint/2010/main" val="16002404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1390">
              <a:defRPr/>
            </a:pPr>
            <a:endParaRPr lang="en-US" sz="1000" dirty="0"/>
          </a:p>
        </p:txBody>
      </p:sp>
      <p:sp>
        <p:nvSpPr>
          <p:cNvPr id="4" name="Slide Number Placeholder 3"/>
          <p:cNvSpPr>
            <a:spLocks noGrp="1"/>
          </p:cNvSpPr>
          <p:nvPr>
            <p:ph type="sldNum" sz="quarter" idx="5"/>
          </p:nvPr>
        </p:nvSpPr>
        <p:spPr/>
        <p:txBody>
          <a:bodyPr/>
          <a:lstStyle/>
          <a:p>
            <a:pPr defTabSz="881390">
              <a:defRPr/>
            </a:pPr>
            <a:fld id="{CB368EA3-E704-4EBD-8472-C8DC2F7B55A6}" type="slidenum">
              <a:rPr lang="en-US">
                <a:solidFill>
                  <a:prstClr val="black"/>
                </a:solidFill>
                <a:latin typeface="Calibri" panose="020F0502020204030204"/>
              </a:rPr>
              <a:pPr defTabSz="881390">
                <a:defRPr/>
              </a:pPr>
              <a:t>4</a:t>
            </a:fld>
            <a:endParaRPr lang="en-US">
              <a:solidFill>
                <a:prstClr val="black"/>
              </a:solidFill>
              <a:latin typeface="Calibri" panose="020F0502020204030204"/>
            </a:endParaRPr>
          </a:p>
        </p:txBody>
      </p:sp>
    </p:spTree>
    <p:extLst>
      <p:ext uri="{BB962C8B-B14F-4D97-AF65-F5344CB8AC3E}">
        <p14:creationId xmlns:p14="http://schemas.microsoft.com/office/powerpoint/2010/main" val="15169837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B368EA3-E704-4EBD-8472-C8DC2F7B55A6}" type="slidenum">
              <a:rPr lang="en-US" smtClean="0"/>
              <a:t>5</a:t>
            </a:fld>
            <a:endParaRPr lang="en-US"/>
          </a:p>
        </p:txBody>
      </p:sp>
    </p:spTree>
    <p:extLst>
      <p:ext uri="{BB962C8B-B14F-4D97-AF65-F5344CB8AC3E}">
        <p14:creationId xmlns:p14="http://schemas.microsoft.com/office/powerpoint/2010/main" val="42893730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ko-KR" sz="1000" dirty="0">
              <a:solidFill>
                <a:srgbClr val="0000FF"/>
              </a:solidFill>
              <a:ea typeface="Arial Unicode MS" pitchFamily="50" charset="-127"/>
              <a:cs typeface="Arial" panose="020B0604020202020204" pitchFamily="34" charset="0"/>
            </a:endParaRPr>
          </a:p>
        </p:txBody>
      </p:sp>
      <p:sp>
        <p:nvSpPr>
          <p:cNvPr id="4" name="Slide Number Placeholder 3"/>
          <p:cNvSpPr>
            <a:spLocks noGrp="1"/>
          </p:cNvSpPr>
          <p:nvPr>
            <p:ph type="sldNum" sz="quarter" idx="5"/>
          </p:nvPr>
        </p:nvSpPr>
        <p:spPr/>
        <p:txBody>
          <a:bodyPr/>
          <a:lstStyle/>
          <a:p>
            <a:fld id="{CB368EA3-E704-4EBD-8472-C8DC2F7B55A6}" type="slidenum">
              <a:rPr lang="en-US" smtClean="0"/>
              <a:t>6</a:t>
            </a:fld>
            <a:endParaRPr lang="en-US"/>
          </a:p>
        </p:txBody>
      </p:sp>
    </p:spTree>
    <p:extLst>
      <p:ext uri="{BB962C8B-B14F-4D97-AF65-F5344CB8AC3E}">
        <p14:creationId xmlns:p14="http://schemas.microsoft.com/office/powerpoint/2010/main" val="654852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dirty="0"/>
          </a:p>
        </p:txBody>
      </p:sp>
      <p:sp>
        <p:nvSpPr>
          <p:cNvPr id="4" name="Slide Number Placeholder 3"/>
          <p:cNvSpPr>
            <a:spLocks noGrp="1"/>
          </p:cNvSpPr>
          <p:nvPr>
            <p:ph type="sldNum" sz="quarter" idx="5"/>
          </p:nvPr>
        </p:nvSpPr>
        <p:spPr/>
        <p:txBody>
          <a:bodyPr/>
          <a:lstStyle/>
          <a:p>
            <a:fld id="{F07FD16B-69EF-40CB-8E95-E289A2058856}" type="slidenum">
              <a:rPr lang="en-US" smtClean="0"/>
              <a:t>7</a:t>
            </a:fld>
            <a:endParaRPr lang="en-US"/>
          </a:p>
        </p:txBody>
      </p:sp>
    </p:spTree>
    <p:extLst>
      <p:ext uri="{BB962C8B-B14F-4D97-AF65-F5344CB8AC3E}">
        <p14:creationId xmlns:p14="http://schemas.microsoft.com/office/powerpoint/2010/main" val="24938087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B368EA3-E704-4EBD-8472-C8DC2F7B55A6}" type="slidenum">
              <a:rPr lang="en-US" smtClean="0"/>
              <a:t>8</a:t>
            </a:fld>
            <a:endParaRPr lang="en-US"/>
          </a:p>
        </p:txBody>
      </p:sp>
    </p:spTree>
    <p:extLst>
      <p:ext uri="{BB962C8B-B14F-4D97-AF65-F5344CB8AC3E}">
        <p14:creationId xmlns:p14="http://schemas.microsoft.com/office/powerpoint/2010/main" val="9693178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b="1" dirty="0"/>
          </a:p>
        </p:txBody>
      </p:sp>
      <p:sp>
        <p:nvSpPr>
          <p:cNvPr id="4" name="Slide Number Placeholder 3"/>
          <p:cNvSpPr>
            <a:spLocks noGrp="1"/>
          </p:cNvSpPr>
          <p:nvPr>
            <p:ph type="sldNum" sz="quarter" idx="5"/>
          </p:nvPr>
        </p:nvSpPr>
        <p:spPr/>
        <p:txBody>
          <a:bodyPr/>
          <a:lstStyle/>
          <a:p>
            <a:fld id="{CB368EA3-E704-4EBD-8472-C8DC2F7B55A6}" type="slidenum">
              <a:rPr lang="en-US" smtClean="0"/>
              <a:t>9</a:t>
            </a:fld>
            <a:endParaRPr lang="en-US"/>
          </a:p>
        </p:txBody>
      </p:sp>
    </p:spTree>
    <p:extLst>
      <p:ext uri="{BB962C8B-B14F-4D97-AF65-F5344CB8AC3E}">
        <p14:creationId xmlns:p14="http://schemas.microsoft.com/office/powerpoint/2010/main" val="30720010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5A538-6D08-4596-B317-79CDF4A6073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F65AA08-0B35-4215-8D3A-9EFD6AA2179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9A3F97C-B661-4641-A91F-25A618F6684D}"/>
              </a:ext>
            </a:extLst>
          </p:cNvPr>
          <p:cNvSpPr>
            <a:spLocks noGrp="1"/>
          </p:cNvSpPr>
          <p:nvPr>
            <p:ph type="dt" sz="half" idx="10"/>
          </p:nvPr>
        </p:nvSpPr>
        <p:spPr/>
        <p:txBody>
          <a:bodyPr/>
          <a:lstStyle/>
          <a:p>
            <a:fld id="{BC7C096E-E1E5-42C8-8DF2-0860C31F954F}" type="datetime1">
              <a:rPr lang="en-US" smtClean="0"/>
              <a:t>10/15/2023</a:t>
            </a:fld>
            <a:endParaRPr lang="en-US"/>
          </a:p>
        </p:txBody>
      </p:sp>
      <p:sp>
        <p:nvSpPr>
          <p:cNvPr id="5" name="Footer Placeholder 4">
            <a:extLst>
              <a:ext uri="{FF2B5EF4-FFF2-40B4-BE49-F238E27FC236}">
                <a16:creationId xmlns:a16="http://schemas.microsoft.com/office/drawing/2014/main" id="{2B6009A0-E73B-4252-A752-C5CCD53A98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998583-E0D4-4331-9AFB-332E3B57C328}"/>
              </a:ext>
            </a:extLst>
          </p:cNvPr>
          <p:cNvSpPr>
            <a:spLocks noGrp="1"/>
          </p:cNvSpPr>
          <p:nvPr>
            <p:ph type="sldNum" sz="quarter" idx="12"/>
          </p:nvPr>
        </p:nvSpPr>
        <p:spPr/>
        <p:txBody>
          <a:bodyPr/>
          <a:lstStyle/>
          <a:p>
            <a:fld id="{C18795A5-5DC6-4E89-855C-E7B9590EB560}" type="slidenum">
              <a:rPr lang="en-US" smtClean="0"/>
              <a:t>‹#›</a:t>
            </a:fld>
            <a:endParaRPr lang="en-US"/>
          </a:p>
        </p:txBody>
      </p:sp>
    </p:spTree>
    <p:extLst>
      <p:ext uri="{BB962C8B-B14F-4D97-AF65-F5344CB8AC3E}">
        <p14:creationId xmlns:p14="http://schemas.microsoft.com/office/powerpoint/2010/main" val="3493158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D9185-10F6-4CE5-A04C-DCEFB3A85C6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FC997B4-171B-4C16-837D-CFD1EBC85AA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E24B55-01E1-40DC-AAA6-4B235AC976C3}"/>
              </a:ext>
            </a:extLst>
          </p:cNvPr>
          <p:cNvSpPr>
            <a:spLocks noGrp="1"/>
          </p:cNvSpPr>
          <p:nvPr>
            <p:ph type="dt" sz="half" idx="10"/>
          </p:nvPr>
        </p:nvSpPr>
        <p:spPr/>
        <p:txBody>
          <a:bodyPr/>
          <a:lstStyle/>
          <a:p>
            <a:fld id="{4C7012CA-B7AC-4E46-A711-4AB0ED045698}" type="datetime1">
              <a:rPr lang="en-US" smtClean="0"/>
              <a:t>10/15/2023</a:t>
            </a:fld>
            <a:endParaRPr lang="en-US"/>
          </a:p>
        </p:txBody>
      </p:sp>
      <p:sp>
        <p:nvSpPr>
          <p:cNvPr id="5" name="Footer Placeholder 4">
            <a:extLst>
              <a:ext uri="{FF2B5EF4-FFF2-40B4-BE49-F238E27FC236}">
                <a16:creationId xmlns:a16="http://schemas.microsoft.com/office/drawing/2014/main" id="{547D6A9D-5D49-4332-9397-5EC9E0A56C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02F7DA-B28D-458F-A2FF-95A1FCE71FB7}"/>
              </a:ext>
            </a:extLst>
          </p:cNvPr>
          <p:cNvSpPr>
            <a:spLocks noGrp="1"/>
          </p:cNvSpPr>
          <p:nvPr>
            <p:ph type="sldNum" sz="quarter" idx="12"/>
          </p:nvPr>
        </p:nvSpPr>
        <p:spPr/>
        <p:txBody>
          <a:bodyPr/>
          <a:lstStyle/>
          <a:p>
            <a:fld id="{C18795A5-5DC6-4E89-855C-E7B9590EB560}" type="slidenum">
              <a:rPr lang="en-US" smtClean="0"/>
              <a:t>‹#›</a:t>
            </a:fld>
            <a:endParaRPr lang="en-US"/>
          </a:p>
        </p:txBody>
      </p:sp>
    </p:spTree>
    <p:extLst>
      <p:ext uri="{BB962C8B-B14F-4D97-AF65-F5344CB8AC3E}">
        <p14:creationId xmlns:p14="http://schemas.microsoft.com/office/powerpoint/2010/main" val="3529085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E23A120-457D-4B7F-8B84-552B6F2B7CB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A07FFA4-E802-4B1D-B171-013B5B69D1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0D1773-39D0-40C0-8B4F-CE3B6C3FC225}"/>
              </a:ext>
            </a:extLst>
          </p:cNvPr>
          <p:cNvSpPr>
            <a:spLocks noGrp="1"/>
          </p:cNvSpPr>
          <p:nvPr>
            <p:ph type="dt" sz="half" idx="10"/>
          </p:nvPr>
        </p:nvSpPr>
        <p:spPr/>
        <p:txBody>
          <a:bodyPr/>
          <a:lstStyle/>
          <a:p>
            <a:fld id="{EA04F0B4-14E6-4622-9EEB-54CF87C9BDDC}" type="datetime1">
              <a:rPr lang="en-US" smtClean="0"/>
              <a:t>10/15/2023</a:t>
            </a:fld>
            <a:endParaRPr lang="en-US"/>
          </a:p>
        </p:txBody>
      </p:sp>
      <p:sp>
        <p:nvSpPr>
          <p:cNvPr id="5" name="Footer Placeholder 4">
            <a:extLst>
              <a:ext uri="{FF2B5EF4-FFF2-40B4-BE49-F238E27FC236}">
                <a16:creationId xmlns:a16="http://schemas.microsoft.com/office/drawing/2014/main" id="{980B0BB1-7163-41B6-BC16-9A9C5C00D7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0C3633-61A2-4962-84DD-1859214E65B0}"/>
              </a:ext>
            </a:extLst>
          </p:cNvPr>
          <p:cNvSpPr>
            <a:spLocks noGrp="1"/>
          </p:cNvSpPr>
          <p:nvPr>
            <p:ph type="sldNum" sz="quarter" idx="12"/>
          </p:nvPr>
        </p:nvSpPr>
        <p:spPr/>
        <p:txBody>
          <a:bodyPr/>
          <a:lstStyle/>
          <a:p>
            <a:fld id="{C18795A5-5DC6-4E89-855C-E7B9590EB560}" type="slidenum">
              <a:rPr lang="en-US" smtClean="0"/>
              <a:t>‹#›</a:t>
            </a:fld>
            <a:endParaRPr lang="en-US"/>
          </a:p>
        </p:txBody>
      </p:sp>
    </p:spTree>
    <p:extLst>
      <p:ext uri="{BB962C8B-B14F-4D97-AF65-F5344CB8AC3E}">
        <p14:creationId xmlns:p14="http://schemas.microsoft.com/office/powerpoint/2010/main" val="1195624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F3A8B2C-BC67-4074-8C4E-4C6B062849D3}" type="slidenum">
              <a:rPr lang="en-US"/>
              <a:pPr>
                <a:defRPr/>
              </a:pPr>
              <a:t>‹#›</a:t>
            </a:fld>
            <a:endParaRPr lang="en-US"/>
          </a:p>
        </p:txBody>
      </p:sp>
    </p:spTree>
    <p:extLst>
      <p:ext uri="{BB962C8B-B14F-4D97-AF65-F5344CB8AC3E}">
        <p14:creationId xmlns:p14="http://schemas.microsoft.com/office/powerpoint/2010/main" val="22308207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ADF1821-592B-4284-8821-CC46BD0A016B}" type="slidenum">
              <a:rPr lang="en-US"/>
              <a:pPr>
                <a:defRPr/>
              </a:pPr>
              <a:t>‹#›</a:t>
            </a:fld>
            <a:endParaRPr lang="en-US"/>
          </a:p>
        </p:txBody>
      </p:sp>
    </p:spTree>
    <p:extLst>
      <p:ext uri="{BB962C8B-B14F-4D97-AF65-F5344CB8AC3E}">
        <p14:creationId xmlns:p14="http://schemas.microsoft.com/office/powerpoint/2010/main" val="22994360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2B0E699-CAC9-42A9-9829-9545095F859A}" type="slidenum">
              <a:rPr lang="en-US"/>
              <a:pPr>
                <a:defRPr/>
              </a:pPr>
              <a:t>‹#›</a:t>
            </a:fld>
            <a:endParaRPr lang="en-US"/>
          </a:p>
        </p:txBody>
      </p:sp>
    </p:spTree>
    <p:extLst>
      <p:ext uri="{BB962C8B-B14F-4D97-AF65-F5344CB8AC3E}">
        <p14:creationId xmlns:p14="http://schemas.microsoft.com/office/powerpoint/2010/main" val="15643448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CE02313-DE00-4D83-AAD7-43BBED440A20}" type="slidenum">
              <a:rPr lang="en-US"/>
              <a:pPr>
                <a:defRPr/>
              </a:pPr>
              <a:t>‹#›</a:t>
            </a:fld>
            <a:endParaRPr lang="en-US"/>
          </a:p>
        </p:txBody>
      </p:sp>
    </p:spTree>
    <p:extLst>
      <p:ext uri="{BB962C8B-B14F-4D97-AF65-F5344CB8AC3E}">
        <p14:creationId xmlns:p14="http://schemas.microsoft.com/office/powerpoint/2010/main" val="643174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25214082-193D-4795-B523-822BDBAFEF95}" type="slidenum">
              <a:rPr lang="en-US"/>
              <a:pPr>
                <a:defRPr/>
              </a:pPr>
              <a:t>‹#›</a:t>
            </a:fld>
            <a:endParaRPr lang="en-US"/>
          </a:p>
        </p:txBody>
      </p:sp>
    </p:spTree>
    <p:extLst>
      <p:ext uri="{BB962C8B-B14F-4D97-AF65-F5344CB8AC3E}">
        <p14:creationId xmlns:p14="http://schemas.microsoft.com/office/powerpoint/2010/main" val="36117154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D9FF2CD-B891-408A-B7DC-D9476128CFA2}" type="slidenum">
              <a:rPr lang="en-US"/>
              <a:pPr>
                <a:defRPr/>
              </a:pPr>
              <a:t>‹#›</a:t>
            </a:fld>
            <a:endParaRPr lang="en-US"/>
          </a:p>
        </p:txBody>
      </p:sp>
    </p:spTree>
    <p:extLst>
      <p:ext uri="{BB962C8B-B14F-4D97-AF65-F5344CB8AC3E}">
        <p14:creationId xmlns:p14="http://schemas.microsoft.com/office/powerpoint/2010/main" val="36277809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9D5DAD6-31E6-412E-AAE6-9C5A96083547}" type="slidenum">
              <a:rPr lang="en-US"/>
              <a:pPr>
                <a:defRPr/>
              </a:pPr>
              <a:t>‹#›</a:t>
            </a:fld>
            <a:endParaRPr lang="en-US"/>
          </a:p>
        </p:txBody>
      </p:sp>
      <p:pic>
        <p:nvPicPr>
          <p:cNvPr id="5" name="Picture 4"/>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3" y="0"/>
            <a:ext cx="1104900" cy="914400"/>
          </a:xfrm>
          <a:prstGeom prst="rect">
            <a:avLst/>
          </a:prstGeom>
        </p:spPr>
      </p:pic>
    </p:spTree>
    <p:extLst>
      <p:ext uri="{BB962C8B-B14F-4D97-AF65-F5344CB8AC3E}">
        <p14:creationId xmlns:p14="http://schemas.microsoft.com/office/powerpoint/2010/main" val="181113292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9851EC1-2B29-492F-9332-1A78AD04812F}" type="slidenum">
              <a:rPr lang="en-US"/>
              <a:pPr>
                <a:defRPr/>
              </a:pPr>
              <a:t>‹#›</a:t>
            </a:fld>
            <a:endParaRPr lang="en-US"/>
          </a:p>
        </p:txBody>
      </p:sp>
    </p:spTree>
    <p:extLst>
      <p:ext uri="{BB962C8B-B14F-4D97-AF65-F5344CB8AC3E}">
        <p14:creationId xmlns:p14="http://schemas.microsoft.com/office/powerpoint/2010/main" val="39009849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06DE4-4B26-4774-90A7-0638B1818A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2574542-0A27-4C3B-99D3-C653FA62D7F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DB0DFE-B872-4870-8312-01E6376D43C3}"/>
              </a:ext>
            </a:extLst>
          </p:cNvPr>
          <p:cNvSpPr>
            <a:spLocks noGrp="1"/>
          </p:cNvSpPr>
          <p:nvPr>
            <p:ph type="dt" sz="half" idx="10"/>
          </p:nvPr>
        </p:nvSpPr>
        <p:spPr/>
        <p:txBody>
          <a:bodyPr/>
          <a:lstStyle/>
          <a:p>
            <a:fld id="{FE06E2B9-984F-42EC-BC41-A9D14FEB218F}" type="datetime1">
              <a:rPr lang="en-US" smtClean="0"/>
              <a:t>10/15/2023</a:t>
            </a:fld>
            <a:endParaRPr lang="en-US"/>
          </a:p>
        </p:txBody>
      </p:sp>
      <p:sp>
        <p:nvSpPr>
          <p:cNvPr id="5" name="Footer Placeholder 4">
            <a:extLst>
              <a:ext uri="{FF2B5EF4-FFF2-40B4-BE49-F238E27FC236}">
                <a16:creationId xmlns:a16="http://schemas.microsoft.com/office/drawing/2014/main" id="{D0C3659F-F315-4794-B4E6-23F6AAD64D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1A21E2-D8C4-44C1-9092-4DA553B90199}"/>
              </a:ext>
            </a:extLst>
          </p:cNvPr>
          <p:cNvSpPr>
            <a:spLocks noGrp="1"/>
          </p:cNvSpPr>
          <p:nvPr>
            <p:ph type="sldNum" sz="quarter" idx="12"/>
          </p:nvPr>
        </p:nvSpPr>
        <p:spPr/>
        <p:txBody>
          <a:bodyPr/>
          <a:lstStyle/>
          <a:p>
            <a:fld id="{C18795A5-5DC6-4E89-855C-E7B9590EB560}" type="slidenum">
              <a:rPr lang="en-US" smtClean="0"/>
              <a:t>‹#›</a:t>
            </a:fld>
            <a:endParaRPr lang="en-US"/>
          </a:p>
        </p:txBody>
      </p:sp>
    </p:spTree>
    <p:extLst>
      <p:ext uri="{BB962C8B-B14F-4D97-AF65-F5344CB8AC3E}">
        <p14:creationId xmlns:p14="http://schemas.microsoft.com/office/powerpoint/2010/main" val="31802026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1CDC251-35AC-413B-95A6-3CAF9D26AE01}" type="slidenum">
              <a:rPr lang="en-US"/>
              <a:pPr>
                <a:defRPr/>
              </a:pPr>
              <a:t>‹#›</a:t>
            </a:fld>
            <a:endParaRPr lang="en-US"/>
          </a:p>
        </p:txBody>
      </p:sp>
    </p:spTree>
    <p:extLst>
      <p:ext uri="{BB962C8B-B14F-4D97-AF65-F5344CB8AC3E}">
        <p14:creationId xmlns:p14="http://schemas.microsoft.com/office/powerpoint/2010/main" val="41431501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07E91E8-70D6-4795-93A0-12148130BAC1}" type="slidenum">
              <a:rPr lang="en-US"/>
              <a:pPr>
                <a:defRPr/>
              </a:pPr>
              <a:t>‹#›</a:t>
            </a:fld>
            <a:endParaRPr lang="en-US"/>
          </a:p>
        </p:txBody>
      </p:sp>
    </p:spTree>
    <p:extLst>
      <p:ext uri="{BB962C8B-B14F-4D97-AF65-F5344CB8AC3E}">
        <p14:creationId xmlns:p14="http://schemas.microsoft.com/office/powerpoint/2010/main" val="34157083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6D40515-FC84-443E-9B2C-8C1C6A3FAC3E}" type="slidenum">
              <a:rPr lang="en-US"/>
              <a:pPr>
                <a:defRPr/>
              </a:pPr>
              <a:t>‹#›</a:t>
            </a:fld>
            <a:endParaRPr lang="en-US"/>
          </a:p>
        </p:txBody>
      </p:sp>
    </p:spTree>
    <p:extLst>
      <p:ext uri="{BB962C8B-B14F-4D97-AF65-F5344CB8AC3E}">
        <p14:creationId xmlns:p14="http://schemas.microsoft.com/office/powerpoint/2010/main" val="12780941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41"/>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8B4D9CE-28F6-438B-A668-D3721B36E76D}" type="slidenum">
              <a:rPr lang="en-US"/>
              <a:pPr>
                <a:defRPr/>
              </a:pPr>
              <a:t>‹#›</a:t>
            </a:fld>
            <a:endParaRPr lang="en-US"/>
          </a:p>
        </p:txBody>
      </p:sp>
    </p:spTree>
    <p:extLst>
      <p:ext uri="{BB962C8B-B14F-4D97-AF65-F5344CB8AC3E}">
        <p14:creationId xmlns:p14="http://schemas.microsoft.com/office/powerpoint/2010/main" val="3386184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FFD4B-EB48-4712-B2A1-33D327925D4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1840F76-3D1B-4BB9-800B-04D5C8AF539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C759254-23B1-4F31-B093-4B479FBB11EA}"/>
              </a:ext>
            </a:extLst>
          </p:cNvPr>
          <p:cNvSpPr>
            <a:spLocks noGrp="1"/>
          </p:cNvSpPr>
          <p:nvPr>
            <p:ph type="dt" sz="half" idx="10"/>
          </p:nvPr>
        </p:nvSpPr>
        <p:spPr/>
        <p:txBody>
          <a:bodyPr/>
          <a:lstStyle/>
          <a:p>
            <a:fld id="{3837BEC9-4B1D-4E50-9BC3-8297BEED0DF3}" type="datetime1">
              <a:rPr lang="en-US" smtClean="0"/>
              <a:t>10/15/2023</a:t>
            </a:fld>
            <a:endParaRPr lang="en-US"/>
          </a:p>
        </p:txBody>
      </p:sp>
      <p:sp>
        <p:nvSpPr>
          <p:cNvPr id="5" name="Footer Placeholder 4">
            <a:extLst>
              <a:ext uri="{FF2B5EF4-FFF2-40B4-BE49-F238E27FC236}">
                <a16:creationId xmlns:a16="http://schemas.microsoft.com/office/drawing/2014/main" id="{3358C9E7-5A10-4F92-B2DD-79C66BFF27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D25BA8-5638-49CD-BB12-76F10C631F8C}"/>
              </a:ext>
            </a:extLst>
          </p:cNvPr>
          <p:cNvSpPr>
            <a:spLocks noGrp="1"/>
          </p:cNvSpPr>
          <p:nvPr>
            <p:ph type="sldNum" sz="quarter" idx="12"/>
          </p:nvPr>
        </p:nvSpPr>
        <p:spPr/>
        <p:txBody>
          <a:bodyPr/>
          <a:lstStyle/>
          <a:p>
            <a:fld id="{C18795A5-5DC6-4E89-855C-E7B9590EB560}" type="slidenum">
              <a:rPr lang="en-US" smtClean="0"/>
              <a:t>‹#›</a:t>
            </a:fld>
            <a:endParaRPr lang="en-US"/>
          </a:p>
        </p:txBody>
      </p:sp>
    </p:spTree>
    <p:extLst>
      <p:ext uri="{BB962C8B-B14F-4D97-AF65-F5344CB8AC3E}">
        <p14:creationId xmlns:p14="http://schemas.microsoft.com/office/powerpoint/2010/main" val="2025830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A9442-AB07-484E-ADDC-473C98FB1D7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252D4E-E812-4FFE-AE07-FEC89350345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A23AB0B-41B6-4A7D-8BCE-990D7E10B7C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1F7B854-FA2D-4F06-BFA2-E44FAEC37BDF}"/>
              </a:ext>
            </a:extLst>
          </p:cNvPr>
          <p:cNvSpPr>
            <a:spLocks noGrp="1"/>
          </p:cNvSpPr>
          <p:nvPr>
            <p:ph type="dt" sz="half" idx="10"/>
          </p:nvPr>
        </p:nvSpPr>
        <p:spPr/>
        <p:txBody>
          <a:bodyPr/>
          <a:lstStyle/>
          <a:p>
            <a:fld id="{707A1D42-7423-431A-A64B-C85212381592}" type="datetime1">
              <a:rPr lang="en-US" smtClean="0"/>
              <a:t>10/15/2023</a:t>
            </a:fld>
            <a:endParaRPr lang="en-US"/>
          </a:p>
        </p:txBody>
      </p:sp>
      <p:sp>
        <p:nvSpPr>
          <p:cNvPr id="6" name="Footer Placeholder 5">
            <a:extLst>
              <a:ext uri="{FF2B5EF4-FFF2-40B4-BE49-F238E27FC236}">
                <a16:creationId xmlns:a16="http://schemas.microsoft.com/office/drawing/2014/main" id="{189A591E-494E-44E1-BAF1-E4116A801F3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16EAAFC-AF46-4BCE-A20D-57D95D487596}"/>
              </a:ext>
            </a:extLst>
          </p:cNvPr>
          <p:cNvSpPr>
            <a:spLocks noGrp="1"/>
          </p:cNvSpPr>
          <p:nvPr>
            <p:ph type="sldNum" sz="quarter" idx="12"/>
          </p:nvPr>
        </p:nvSpPr>
        <p:spPr/>
        <p:txBody>
          <a:bodyPr/>
          <a:lstStyle/>
          <a:p>
            <a:fld id="{C18795A5-5DC6-4E89-855C-E7B9590EB560}" type="slidenum">
              <a:rPr lang="en-US" smtClean="0"/>
              <a:t>‹#›</a:t>
            </a:fld>
            <a:endParaRPr lang="en-US"/>
          </a:p>
        </p:txBody>
      </p:sp>
    </p:spTree>
    <p:extLst>
      <p:ext uri="{BB962C8B-B14F-4D97-AF65-F5344CB8AC3E}">
        <p14:creationId xmlns:p14="http://schemas.microsoft.com/office/powerpoint/2010/main" val="1162418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B483D-B103-4754-BCAB-49CCA55F004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5762B6-ED88-4820-BF05-FD029AC48B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F51C4DD-30D0-4366-B20D-36C33485AD6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51E272-716D-4093-939E-7E22D737C94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39FCDD-4CF1-4E0D-905E-ECAEC57D522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7209C0-3CC8-4E5D-B74B-88B0D1869677}"/>
              </a:ext>
            </a:extLst>
          </p:cNvPr>
          <p:cNvSpPr>
            <a:spLocks noGrp="1"/>
          </p:cNvSpPr>
          <p:nvPr>
            <p:ph type="dt" sz="half" idx="10"/>
          </p:nvPr>
        </p:nvSpPr>
        <p:spPr/>
        <p:txBody>
          <a:bodyPr/>
          <a:lstStyle/>
          <a:p>
            <a:fld id="{5C656D0A-0495-426B-BF3C-2713101328A6}" type="datetime1">
              <a:rPr lang="en-US" smtClean="0"/>
              <a:t>10/15/2023</a:t>
            </a:fld>
            <a:endParaRPr lang="en-US"/>
          </a:p>
        </p:txBody>
      </p:sp>
      <p:sp>
        <p:nvSpPr>
          <p:cNvPr id="8" name="Footer Placeholder 7">
            <a:extLst>
              <a:ext uri="{FF2B5EF4-FFF2-40B4-BE49-F238E27FC236}">
                <a16:creationId xmlns:a16="http://schemas.microsoft.com/office/drawing/2014/main" id="{4D8EEBAE-F626-417D-ACB7-BF26449DCA0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93FCC6C-D53C-4148-9753-861088F2E108}"/>
              </a:ext>
            </a:extLst>
          </p:cNvPr>
          <p:cNvSpPr>
            <a:spLocks noGrp="1"/>
          </p:cNvSpPr>
          <p:nvPr>
            <p:ph type="sldNum" sz="quarter" idx="12"/>
          </p:nvPr>
        </p:nvSpPr>
        <p:spPr/>
        <p:txBody>
          <a:bodyPr/>
          <a:lstStyle/>
          <a:p>
            <a:fld id="{C18795A5-5DC6-4E89-855C-E7B9590EB560}" type="slidenum">
              <a:rPr lang="en-US" smtClean="0"/>
              <a:t>‹#›</a:t>
            </a:fld>
            <a:endParaRPr lang="en-US"/>
          </a:p>
        </p:txBody>
      </p:sp>
    </p:spTree>
    <p:extLst>
      <p:ext uri="{BB962C8B-B14F-4D97-AF65-F5344CB8AC3E}">
        <p14:creationId xmlns:p14="http://schemas.microsoft.com/office/powerpoint/2010/main" val="11339568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7BB60-4889-49A4-86ED-8BD6459A9DE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2A3E960-F51F-4E01-8B3D-C8739D8E5CE7}"/>
              </a:ext>
            </a:extLst>
          </p:cNvPr>
          <p:cNvSpPr>
            <a:spLocks noGrp="1"/>
          </p:cNvSpPr>
          <p:nvPr>
            <p:ph type="dt" sz="half" idx="10"/>
          </p:nvPr>
        </p:nvSpPr>
        <p:spPr/>
        <p:txBody>
          <a:bodyPr/>
          <a:lstStyle/>
          <a:p>
            <a:fld id="{7A565B61-6E57-44F4-8784-819A8EBB78AB}" type="datetime1">
              <a:rPr lang="en-US" smtClean="0"/>
              <a:t>10/15/2023</a:t>
            </a:fld>
            <a:endParaRPr lang="en-US"/>
          </a:p>
        </p:txBody>
      </p:sp>
      <p:sp>
        <p:nvSpPr>
          <p:cNvPr id="4" name="Footer Placeholder 3">
            <a:extLst>
              <a:ext uri="{FF2B5EF4-FFF2-40B4-BE49-F238E27FC236}">
                <a16:creationId xmlns:a16="http://schemas.microsoft.com/office/drawing/2014/main" id="{ACB7C53E-5D9D-4134-8AC0-BE783CCD46A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89D23C2-702D-4800-847F-EBA72A617676}"/>
              </a:ext>
            </a:extLst>
          </p:cNvPr>
          <p:cNvSpPr>
            <a:spLocks noGrp="1"/>
          </p:cNvSpPr>
          <p:nvPr>
            <p:ph type="sldNum" sz="quarter" idx="12"/>
          </p:nvPr>
        </p:nvSpPr>
        <p:spPr/>
        <p:txBody>
          <a:bodyPr/>
          <a:lstStyle/>
          <a:p>
            <a:fld id="{C18795A5-5DC6-4E89-855C-E7B9590EB560}" type="slidenum">
              <a:rPr lang="en-US" smtClean="0"/>
              <a:t>‹#›</a:t>
            </a:fld>
            <a:endParaRPr lang="en-US"/>
          </a:p>
        </p:txBody>
      </p:sp>
    </p:spTree>
    <p:extLst>
      <p:ext uri="{BB962C8B-B14F-4D97-AF65-F5344CB8AC3E}">
        <p14:creationId xmlns:p14="http://schemas.microsoft.com/office/powerpoint/2010/main" val="4154164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9F79707-BBB8-499A-B792-EF6C3CA82033}"/>
              </a:ext>
            </a:extLst>
          </p:cNvPr>
          <p:cNvSpPr>
            <a:spLocks noGrp="1"/>
          </p:cNvSpPr>
          <p:nvPr>
            <p:ph type="dt" sz="half" idx="10"/>
          </p:nvPr>
        </p:nvSpPr>
        <p:spPr/>
        <p:txBody>
          <a:bodyPr/>
          <a:lstStyle/>
          <a:p>
            <a:fld id="{54B3FF47-BC34-46B3-A5CA-8BBE55E057CF}" type="datetime1">
              <a:rPr lang="en-US" smtClean="0"/>
              <a:t>10/15/2023</a:t>
            </a:fld>
            <a:endParaRPr lang="en-US"/>
          </a:p>
        </p:txBody>
      </p:sp>
      <p:sp>
        <p:nvSpPr>
          <p:cNvPr id="3" name="Footer Placeholder 2">
            <a:extLst>
              <a:ext uri="{FF2B5EF4-FFF2-40B4-BE49-F238E27FC236}">
                <a16:creationId xmlns:a16="http://schemas.microsoft.com/office/drawing/2014/main" id="{FEBB18A3-FFCA-4B5A-93E5-D7C3BB73B15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A836855-EE13-4168-BEEC-11738479EA37}"/>
              </a:ext>
            </a:extLst>
          </p:cNvPr>
          <p:cNvSpPr>
            <a:spLocks noGrp="1"/>
          </p:cNvSpPr>
          <p:nvPr>
            <p:ph type="sldNum" sz="quarter" idx="12"/>
          </p:nvPr>
        </p:nvSpPr>
        <p:spPr/>
        <p:txBody>
          <a:bodyPr/>
          <a:lstStyle/>
          <a:p>
            <a:fld id="{C18795A5-5DC6-4E89-855C-E7B9590EB560}" type="slidenum">
              <a:rPr lang="en-US" smtClean="0"/>
              <a:t>‹#›</a:t>
            </a:fld>
            <a:endParaRPr lang="en-US"/>
          </a:p>
        </p:txBody>
      </p:sp>
    </p:spTree>
    <p:extLst>
      <p:ext uri="{BB962C8B-B14F-4D97-AF65-F5344CB8AC3E}">
        <p14:creationId xmlns:p14="http://schemas.microsoft.com/office/powerpoint/2010/main" val="3796551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3E98F3-1B51-4DEC-AC87-24B70AF821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49A247C-5F20-4F83-95FC-728614D4B78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F88F428-9CD2-48BE-BBC4-CCD9B8F6CA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DB80EF-5512-4296-80B1-870B9A86645A}"/>
              </a:ext>
            </a:extLst>
          </p:cNvPr>
          <p:cNvSpPr>
            <a:spLocks noGrp="1"/>
          </p:cNvSpPr>
          <p:nvPr>
            <p:ph type="dt" sz="half" idx="10"/>
          </p:nvPr>
        </p:nvSpPr>
        <p:spPr/>
        <p:txBody>
          <a:bodyPr/>
          <a:lstStyle/>
          <a:p>
            <a:fld id="{AE66309B-4A82-4654-961E-8EA02295F72C}" type="datetime1">
              <a:rPr lang="en-US" smtClean="0"/>
              <a:t>10/15/2023</a:t>
            </a:fld>
            <a:endParaRPr lang="en-US"/>
          </a:p>
        </p:txBody>
      </p:sp>
      <p:sp>
        <p:nvSpPr>
          <p:cNvPr id="6" name="Footer Placeholder 5">
            <a:extLst>
              <a:ext uri="{FF2B5EF4-FFF2-40B4-BE49-F238E27FC236}">
                <a16:creationId xmlns:a16="http://schemas.microsoft.com/office/drawing/2014/main" id="{C90B7B99-8C78-4769-92C8-5BF00C034C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CE9B92-CCDC-4F51-9DFD-A407A92CABF8}"/>
              </a:ext>
            </a:extLst>
          </p:cNvPr>
          <p:cNvSpPr>
            <a:spLocks noGrp="1"/>
          </p:cNvSpPr>
          <p:nvPr>
            <p:ph type="sldNum" sz="quarter" idx="12"/>
          </p:nvPr>
        </p:nvSpPr>
        <p:spPr/>
        <p:txBody>
          <a:bodyPr/>
          <a:lstStyle/>
          <a:p>
            <a:fld id="{C18795A5-5DC6-4E89-855C-E7B9590EB560}" type="slidenum">
              <a:rPr lang="en-US" smtClean="0"/>
              <a:t>‹#›</a:t>
            </a:fld>
            <a:endParaRPr lang="en-US"/>
          </a:p>
        </p:txBody>
      </p:sp>
    </p:spTree>
    <p:extLst>
      <p:ext uri="{BB962C8B-B14F-4D97-AF65-F5344CB8AC3E}">
        <p14:creationId xmlns:p14="http://schemas.microsoft.com/office/powerpoint/2010/main" val="1579178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B1C8E-A57E-4182-A217-4600D429947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57EAFC2-F1A1-4DCB-924A-405BA3EDB3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5CF0B35-BDC9-4E67-8D95-640BC27C99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8E789E2-9591-4C5D-8A34-EEEFF97E8E5F}"/>
              </a:ext>
            </a:extLst>
          </p:cNvPr>
          <p:cNvSpPr>
            <a:spLocks noGrp="1"/>
          </p:cNvSpPr>
          <p:nvPr>
            <p:ph type="dt" sz="half" idx="10"/>
          </p:nvPr>
        </p:nvSpPr>
        <p:spPr/>
        <p:txBody>
          <a:bodyPr/>
          <a:lstStyle/>
          <a:p>
            <a:fld id="{FCB13671-61A5-461A-B397-9EB45DA5376D}" type="datetime1">
              <a:rPr lang="en-US" smtClean="0"/>
              <a:t>10/15/2023</a:t>
            </a:fld>
            <a:endParaRPr lang="en-US"/>
          </a:p>
        </p:txBody>
      </p:sp>
      <p:sp>
        <p:nvSpPr>
          <p:cNvPr id="6" name="Footer Placeholder 5">
            <a:extLst>
              <a:ext uri="{FF2B5EF4-FFF2-40B4-BE49-F238E27FC236}">
                <a16:creationId xmlns:a16="http://schemas.microsoft.com/office/drawing/2014/main" id="{6399DEBD-AC25-4A82-883A-38F9B9E685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5D3C49-C54E-4322-9B7D-0575E3908EE8}"/>
              </a:ext>
            </a:extLst>
          </p:cNvPr>
          <p:cNvSpPr>
            <a:spLocks noGrp="1"/>
          </p:cNvSpPr>
          <p:nvPr>
            <p:ph type="sldNum" sz="quarter" idx="12"/>
          </p:nvPr>
        </p:nvSpPr>
        <p:spPr/>
        <p:txBody>
          <a:bodyPr/>
          <a:lstStyle/>
          <a:p>
            <a:fld id="{C18795A5-5DC6-4E89-855C-E7B9590EB560}" type="slidenum">
              <a:rPr lang="en-US" smtClean="0"/>
              <a:t>‹#›</a:t>
            </a:fld>
            <a:endParaRPr lang="en-US"/>
          </a:p>
        </p:txBody>
      </p:sp>
    </p:spTree>
    <p:extLst>
      <p:ext uri="{BB962C8B-B14F-4D97-AF65-F5344CB8AC3E}">
        <p14:creationId xmlns:p14="http://schemas.microsoft.com/office/powerpoint/2010/main" val="945634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D8B1E5F-99BE-4311-BD4A-3EF747EE80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F1CEE70-FC06-4391-B9D4-3EF651F52B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948136-4402-45A9-AA5A-B08967DBC2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A0D4C4-2A19-490A-907A-BF57F91AB292}" type="datetime1">
              <a:rPr lang="en-US" smtClean="0"/>
              <a:t>10/15/2023</a:t>
            </a:fld>
            <a:endParaRPr lang="en-US"/>
          </a:p>
        </p:txBody>
      </p:sp>
      <p:sp>
        <p:nvSpPr>
          <p:cNvPr id="5" name="Footer Placeholder 4">
            <a:extLst>
              <a:ext uri="{FF2B5EF4-FFF2-40B4-BE49-F238E27FC236}">
                <a16:creationId xmlns:a16="http://schemas.microsoft.com/office/drawing/2014/main" id="{B54E0FD6-2FBF-449F-9A9E-ED0BDD19DBD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F7A58A7-C662-4648-BF93-9042D289AA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8795A5-5DC6-4E89-855C-E7B9590EB560}" type="slidenum">
              <a:rPr lang="en-US" smtClean="0"/>
              <a:t>‹#›</a:t>
            </a:fld>
            <a:endParaRPr lang="en-US"/>
          </a:p>
        </p:txBody>
      </p:sp>
    </p:spTree>
    <p:extLst>
      <p:ext uri="{BB962C8B-B14F-4D97-AF65-F5344CB8AC3E}">
        <p14:creationId xmlns:p14="http://schemas.microsoft.com/office/powerpoint/2010/main" val="999795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66CCFF"/>
            </a:gs>
            <a:gs pos="100000">
              <a:srgbClr val="EFFAFF"/>
            </a:gs>
          </a:gsLst>
          <a:lin ang="5400000" scaled="1"/>
        </a:gra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9219" name="Rectangle 3"/>
          <p:cNvSpPr>
            <a:spLocks noGrp="1" noChangeArrowheads="1"/>
          </p:cNvSpPr>
          <p:nvPr>
            <p:ph type="body" idx="1"/>
          </p:nvPr>
        </p:nvSpPr>
        <p:spPr bwMode="auto">
          <a:xfrm>
            <a:off x="609600" y="1600203"/>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i="0"/>
            </a:lvl1pPr>
          </a:lstStyle>
          <a:p>
            <a:pPr>
              <a:defRPr/>
            </a:pPr>
            <a:endParaRPr lang="en-US"/>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i="0"/>
            </a:lvl1pPr>
          </a:lstStyle>
          <a:p>
            <a:pPr>
              <a:defRPr/>
            </a:pPr>
            <a:endParaRPr lang="en-US"/>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i="0"/>
            </a:lvl1pPr>
          </a:lstStyle>
          <a:p>
            <a:pPr>
              <a:defRPr/>
            </a:pPr>
            <a:fld id="{C78DA18C-7A26-402E-91AF-294B4383210C}" type="slidenum">
              <a:rPr lang="en-US"/>
              <a:pPr>
                <a:defRPr/>
              </a:pPr>
              <a:t>‹#›</a:t>
            </a:fld>
            <a:endParaRPr lang="en-US"/>
          </a:p>
        </p:txBody>
      </p:sp>
    </p:spTree>
    <p:extLst>
      <p:ext uri="{BB962C8B-B14F-4D97-AF65-F5344CB8AC3E}">
        <p14:creationId xmlns:p14="http://schemas.microsoft.com/office/powerpoint/2010/main" val="28100789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4.png"/><Relationship Id="rId12"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53.png"/><Relationship Id="rId11" Type="http://schemas.openxmlformats.org/officeDocument/2006/relationships/image" Target="../media/image58.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51.png"/><Relationship Id="rId9" Type="http://schemas.openxmlformats.org/officeDocument/2006/relationships/image" Target="../media/image56.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9.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18" Type="http://schemas.openxmlformats.org/officeDocument/2006/relationships/image" Target="../media/image48.png"/><Relationship Id="rId3" Type="http://schemas.openxmlformats.org/officeDocument/2006/relationships/image" Target="../media/image33.png"/><Relationship Id="rId7" Type="http://schemas.openxmlformats.org/officeDocument/2006/relationships/image" Target="../media/image37.png"/><Relationship Id="rId12" Type="http://schemas.openxmlformats.org/officeDocument/2006/relationships/image" Target="../media/image42.png"/><Relationship Id="rId17" Type="http://schemas.openxmlformats.org/officeDocument/2006/relationships/image" Target="../media/image47.png"/><Relationship Id="rId2" Type="http://schemas.openxmlformats.org/officeDocument/2006/relationships/notesSlide" Target="../notesSlides/notesSlide9.xml"/><Relationship Id="rId16"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5" Type="http://schemas.openxmlformats.org/officeDocument/2006/relationships/image" Target="../media/image45.png"/><Relationship Id="rId10" Type="http://schemas.openxmlformats.org/officeDocument/2006/relationships/image" Target="../media/image40.png"/><Relationship Id="rId19" Type="http://schemas.openxmlformats.org/officeDocument/2006/relationships/image" Target="../media/image49.png"/><Relationship Id="rId4" Type="http://schemas.openxmlformats.org/officeDocument/2006/relationships/image" Target="../media/image34.png"/><Relationship Id="rId9" Type="http://schemas.openxmlformats.org/officeDocument/2006/relationships/image" Target="../media/image39.png"/><Relationship Id="rId14" Type="http://schemas.openxmlformats.org/officeDocument/2006/relationships/image" Target="../media/image4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0C1C8-B411-41B9-A2F1-D7AF6E3A2888}"/>
              </a:ext>
            </a:extLst>
          </p:cNvPr>
          <p:cNvSpPr>
            <a:spLocks noGrp="1"/>
          </p:cNvSpPr>
          <p:nvPr>
            <p:ph type="ctrTitle"/>
          </p:nvPr>
        </p:nvSpPr>
        <p:spPr>
          <a:xfrm>
            <a:off x="0" y="1122363"/>
            <a:ext cx="12192000" cy="1916964"/>
          </a:xfrm>
        </p:spPr>
        <p:txBody>
          <a:bodyPr>
            <a:normAutofit/>
          </a:bodyPr>
          <a:lstStyle/>
          <a:p>
            <a:r>
              <a:rPr lang="en-US" sz="4000" dirty="0">
                <a:solidFill>
                  <a:srgbClr val="1A5DAD"/>
                </a:solidFill>
                <a:latin typeface="Tahoma" panose="020B0604030504040204" pitchFamily="34" charset="0"/>
                <a:ea typeface="Tahoma" panose="020B0604030504040204" pitchFamily="34" charset="0"/>
                <a:cs typeface="Tahoma" panose="020B0604030504040204" pitchFamily="34" charset="0"/>
              </a:rPr>
              <a:t>Climatology analysis of global properties of smoke and dust from MAIAC EPIC</a:t>
            </a:r>
          </a:p>
        </p:txBody>
      </p:sp>
      <p:sp>
        <p:nvSpPr>
          <p:cNvPr id="4" name="Slide Number Placeholder 3">
            <a:extLst>
              <a:ext uri="{FF2B5EF4-FFF2-40B4-BE49-F238E27FC236}">
                <a16:creationId xmlns:a16="http://schemas.microsoft.com/office/drawing/2014/main" id="{9C140DDE-A93F-4AC5-A51A-4BC253D80EE1}"/>
              </a:ext>
            </a:extLst>
          </p:cNvPr>
          <p:cNvSpPr>
            <a:spLocks noGrp="1"/>
          </p:cNvSpPr>
          <p:nvPr>
            <p:ph type="sldNum" sz="quarter" idx="12"/>
          </p:nvPr>
        </p:nvSpPr>
        <p:spPr/>
        <p:txBody>
          <a:bodyPr/>
          <a:lstStyle/>
          <a:p>
            <a:fld id="{C18795A5-5DC6-4E89-855C-E7B9590EB560}" type="slidenum">
              <a:rPr lang="en-US" smtClean="0"/>
              <a:t>1</a:t>
            </a:fld>
            <a:endParaRPr lang="en-US"/>
          </a:p>
        </p:txBody>
      </p:sp>
      <p:sp>
        <p:nvSpPr>
          <p:cNvPr id="7" name="Subtitle 6">
            <a:extLst>
              <a:ext uri="{FF2B5EF4-FFF2-40B4-BE49-F238E27FC236}">
                <a16:creationId xmlns:a16="http://schemas.microsoft.com/office/drawing/2014/main" id="{E22894E5-9F85-4583-9FCC-80D555CBD6C9}"/>
              </a:ext>
            </a:extLst>
          </p:cNvPr>
          <p:cNvSpPr>
            <a:spLocks noGrp="1"/>
          </p:cNvSpPr>
          <p:nvPr>
            <p:ph type="subTitle" idx="1"/>
          </p:nvPr>
        </p:nvSpPr>
        <p:spPr>
          <a:xfrm>
            <a:off x="894235" y="3818673"/>
            <a:ext cx="10398457" cy="2228967"/>
          </a:xfrm>
        </p:spPr>
        <p:txBody>
          <a:bodyPr>
            <a:noAutofit/>
          </a:bodyPr>
          <a:lstStyle/>
          <a:p>
            <a:r>
              <a:rPr lang="en-US" sz="2000" dirty="0">
                <a:latin typeface="Tahoma" panose="020B0604030504040204" pitchFamily="34" charset="0"/>
                <a:ea typeface="Tahoma" panose="020B0604030504040204" pitchFamily="34" charset="0"/>
                <a:cs typeface="Tahoma" panose="020B0604030504040204" pitchFamily="34" charset="0"/>
              </a:rPr>
              <a:t>Sujung Go</a:t>
            </a:r>
            <a:r>
              <a:rPr lang="en-US" sz="2000" baseline="30000" dirty="0">
                <a:latin typeface="Tahoma" panose="020B0604030504040204" pitchFamily="34" charset="0"/>
                <a:ea typeface="Tahoma" panose="020B0604030504040204" pitchFamily="34" charset="0"/>
                <a:cs typeface="Tahoma" panose="020B0604030504040204" pitchFamily="34" charset="0"/>
              </a:rPr>
              <a:t>1,2</a:t>
            </a:r>
            <a:r>
              <a:rPr lang="en-US" sz="2000" dirty="0">
                <a:latin typeface="Tahoma" panose="020B0604030504040204" pitchFamily="34" charset="0"/>
                <a:ea typeface="Tahoma" panose="020B0604030504040204" pitchFamily="34" charset="0"/>
                <a:cs typeface="Tahoma" panose="020B0604030504040204" pitchFamily="34" charset="0"/>
              </a:rPr>
              <a:t>, Alexei Lyapustin</a:t>
            </a:r>
            <a:r>
              <a:rPr lang="en-US" sz="2000" baseline="30000" dirty="0">
                <a:latin typeface="Tahoma" panose="020B0604030504040204" pitchFamily="34" charset="0"/>
                <a:ea typeface="Tahoma" panose="020B0604030504040204" pitchFamily="34" charset="0"/>
                <a:cs typeface="Tahoma" panose="020B0604030504040204" pitchFamily="34" charset="0"/>
              </a:rPr>
              <a:t>2</a:t>
            </a:r>
            <a:r>
              <a:rPr lang="en-US" sz="2000" dirty="0">
                <a:latin typeface="Tahoma" panose="020B0604030504040204" pitchFamily="34" charset="0"/>
                <a:ea typeface="Tahoma" panose="020B0604030504040204" pitchFamily="34" charset="0"/>
                <a:cs typeface="Tahoma" panose="020B0604030504040204" pitchFamily="34" charset="0"/>
              </a:rPr>
              <a:t>, Myungje Choi</a:t>
            </a:r>
            <a:r>
              <a:rPr lang="en-US" sz="2000" baseline="30000" dirty="0">
                <a:latin typeface="Tahoma" panose="020B0604030504040204" pitchFamily="34" charset="0"/>
                <a:ea typeface="Tahoma" panose="020B0604030504040204" pitchFamily="34" charset="0"/>
                <a:cs typeface="Tahoma" panose="020B0604030504040204" pitchFamily="34" charset="0"/>
              </a:rPr>
              <a:t>1,2</a:t>
            </a:r>
            <a:r>
              <a:rPr lang="en-US" sz="2000" dirty="0">
                <a:latin typeface="Tahoma" panose="020B0604030504040204" pitchFamily="34" charset="0"/>
                <a:ea typeface="Tahoma" panose="020B0604030504040204" pitchFamily="34" charset="0"/>
                <a:cs typeface="Tahoma" panose="020B0604030504040204" pitchFamily="34" charset="0"/>
              </a:rPr>
              <a:t>, Yujie Wang</a:t>
            </a:r>
            <a:r>
              <a:rPr lang="en-US" sz="2000" baseline="30000" dirty="0">
                <a:latin typeface="Tahoma" panose="020B0604030504040204" pitchFamily="34" charset="0"/>
                <a:ea typeface="Tahoma" panose="020B0604030504040204" pitchFamily="34" charset="0"/>
                <a:cs typeface="Tahoma" panose="020B0604030504040204" pitchFamily="34" charset="0"/>
              </a:rPr>
              <a:t>1,2</a:t>
            </a:r>
            <a:r>
              <a:rPr lang="en-US" sz="2000" dirty="0">
                <a:latin typeface="Tahoma" panose="020B0604030504040204" pitchFamily="34" charset="0"/>
                <a:ea typeface="Tahoma" panose="020B0604030504040204" pitchFamily="34" charset="0"/>
                <a:cs typeface="Tahoma" panose="020B0604030504040204" pitchFamily="34" charset="0"/>
              </a:rPr>
              <a:t>, Sergey Korkin</a:t>
            </a:r>
            <a:r>
              <a:rPr lang="en-US" sz="2000" baseline="30000" dirty="0">
                <a:latin typeface="Tahoma" panose="020B0604030504040204" pitchFamily="34" charset="0"/>
                <a:ea typeface="Tahoma" panose="020B0604030504040204" pitchFamily="34" charset="0"/>
                <a:cs typeface="Tahoma" panose="020B0604030504040204" pitchFamily="34" charset="0"/>
              </a:rPr>
              <a:t>1,2</a:t>
            </a:r>
          </a:p>
          <a:p>
            <a:r>
              <a:rPr lang="en-US" sz="1800" dirty="0">
                <a:latin typeface="Tahoma" panose="020B0604030504040204" pitchFamily="34" charset="0"/>
                <a:ea typeface="Tahoma" panose="020B0604030504040204" pitchFamily="34" charset="0"/>
                <a:cs typeface="Tahoma" panose="020B0604030504040204" pitchFamily="34" charset="0"/>
              </a:rPr>
              <a:t>1) UMBC GESTAR-II, 2) NASA GSFC</a:t>
            </a:r>
          </a:p>
          <a:p>
            <a:endParaRPr lang="en-US" sz="1800" dirty="0">
              <a:latin typeface="Tahoma" panose="020B0604030504040204" pitchFamily="34" charset="0"/>
              <a:ea typeface="Tahoma" panose="020B0604030504040204" pitchFamily="34" charset="0"/>
              <a:cs typeface="Tahoma" panose="020B0604030504040204" pitchFamily="34" charset="0"/>
            </a:endParaRPr>
          </a:p>
          <a:p>
            <a:r>
              <a:rPr lang="en-US" sz="1800" dirty="0">
                <a:latin typeface="Tahoma" panose="020B0604030504040204" pitchFamily="34" charset="0"/>
                <a:ea typeface="Tahoma" panose="020B0604030504040204" pitchFamily="34" charset="0"/>
                <a:cs typeface="Tahoma" panose="020B0604030504040204" pitchFamily="34" charset="0"/>
              </a:rPr>
              <a:t>DSCOVR Science Team Meeting, Oct. 16, 2023</a:t>
            </a:r>
          </a:p>
        </p:txBody>
      </p:sp>
      <p:pic>
        <p:nvPicPr>
          <p:cNvPr id="3" name="Picture 2">
            <a:extLst>
              <a:ext uri="{FF2B5EF4-FFF2-40B4-BE49-F238E27FC236}">
                <a16:creationId xmlns:a16="http://schemas.microsoft.com/office/drawing/2014/main" id="{C9D91612-6F7F-2BC2-645E-F73E730A2F71}"/>
              </a:ext>
            </a:extLst>
          </p:cNvPr>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23" y="0"/>
            <a:ext cx="1104900" cy="914400"/>
          </a:xfrm>
          <a:prstGeom prst="rect">
            <a:avLst/>
          </a:prstGeom>
        </p:spPr>
      </p:pic>
      <p:pic>
        <p:nvPicPr>
          <p:cNvPr id="5" name="Picture 4">
            <a:extLst>
              <a:ext uri="{FF2B5EF4-FFF2-40B4-BE49-F238E27FC236}">
                <a16:creationId xmlns:a16="http://schemas.microsoft.com/office/drawing/2014/main" id="{58E09056-B007-ABF5-B107-62B85EE37691}"/>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24368" b="53084" l="32280" r="67645">
                        <a14:foregroundMark x1="44244" y1="25480" x2="33785" y2="33064"/>
                        <a14:foregroundMark x1="33785" y1="33064" x2="38149" y2="48129"/>
                        <a14:foregroundMark x1="38149" y1="48129" x2="49661" y2="51972"/>
                        <a14:foregroundMark x1="49661" y1="51972" x2="61926" y2="50354"/>
                        <a14:foregroundMark x1="61926" y1="50354" x2="68623" y2="37007"/>
                        <a14:foregroundMark x1="68623" y1="37007" x2="59895" y2="26188"/>
                        <a14:foregroundMark x1="59895" y1="26188" x2="48157" y2="23357"/>
                        <a14:foregroundMark x1="48157" y1="23357" x2="36870" y2="27907"/>
                        <a14:foregroundMark x1="36870" y1="27907" x2="34763" y2="44085"/>
                        <a14:foregroundMark x1="34763" y1="44085" x2="39127" y2="29120"/>
                        <a14:foregroundMark x1="39127" y1="29120" x2="51317" y2="25278"/>
                        <a14:foregroundMark x1="51317" y1="25278" x2="62904" y2="30536"/>
                        <a14:foregroundMark x1="62904" y1="30536" x2="64560" y2="46815"/>
                        <a14:foregroundMark x1="64560" y1="46815" x2="51317" y2="49747"/>
                        <a14:foregroundMark x1="51317" y1="49747" x2="39353" y2="45298"/>
                        <a14:foregroundMark x1="39353" y1="45298" x2="51843" y2="51163"/>
                        <a14:foregroundMark x1="51843" y1="51163" x2="63431" y2="42467"/>
                        <a14:foregroundMark x1="63431" y1="42467" x2="38676" y2="35288"/>
                        <a14:foregroundMark x1="38676" y1="35288" x2="50489" y2="32356"/>
                        <a14:foregroundMark x1="50489" y1="32356" x2="39428" y2="39029"/>
                        <a14:foregroundMark x1="39428" y1="39029" x2="45523" y2="42872"/>
                        <a14:foregroundMark x1="44846" y1="35693" x2="53574" y2="38119"/>
                        <a14:foregroundMark x1="34537" y1="31749" x2="34312" y2="40243"/>
                        <a14:foregroundMark x1="34462" y1="39535" x2="34462" y2="39535"/>
                        <a14:foregroundMark x1="62378" y1="32659" x2="60948" y2="28716"/>
                        <a14:foregroundMark x1="64861" y1="33064" x2="65312" y2="33873"/>
                        <a14:foregroundMark x1="66667" y1="35693" x2="56734" y2="26491"/>
                        <a14:foregroundMark x1="56734" y1="26491" x2="47479" y2="26593"/>
                        <a14:foregroundMark x1="42062" y1="27806" x2="38901" y2="31345"/>
                        <a14:foregroundMark x1="57562" y1="46613" x2="48683" y2="49343"/>
                        <a14:foregroundMark x1="64033" y1="33468" x2="58164" y2="47826"/>
                        <a14:foregroundMark x1="58164" y1="47826" x2="49586" y2="49242"/>
                        <a14:foregroundMark x1="65388" y1="33165" x2="58916" y2="47017"/>
                        <a14:foregroundMark x1="58916" y1="47017" x2="58691" y2="46916"/>
                        <a14:foregroundMark x1="65613" y1="35187" x2="64861" y2="37917"/>
                        <a14:foregroundMark x1="66290" y1="32861" x2="62980" y2="48231"/>
                        <a14:foregroundMark x1="62980" y1="48231" x2="67645" y2="53286"/>
                        <a14:foregroundMark x1="63807" y1="37108" x2="64485" y2="37310"/>
                        <a14:foregroundMark x1="62378" y1="32053" x2="56659" y2="27300"/>
                        <a14:foregroundMark x1="55681" y1="25885" x2="58239" y2="25885"/>
                        <a14:foregroundMark x1="57035" y1="25076" x2="44846" y2="24772"/>
                        <a14:foregroundMark x1="44846" y1="24772" x2="34236" y2="32154"/>
                        <a14:foregroundMark x1="34236" y1="32154" x2="32731" y2="42366"/>
                        <a14:foregroundMark x1="32581" y1="36299" x2="32280" y2="36704"/>
                        <a14:foregroundMark x1="59142" y1="30839" x2="48081" y2="24570"/>
                        <a14:foregroundMark x1="48081" y1="24570" x2="55154" y2="24368"/>
                        <a14:foregroundMark x1="38901" y1="27199" x2="40632" y2="26795"/>
                        <a14:foregroundMark x1="33108" y1="40849" x2="42137" y2="49848"/>
                      </a14:backgroundRemoval>
                    </a14:imgEffect>
                  </a14:imgLayer>
                </a14:imgProps>
              </a:ext>
            </a:extLst>
          </a:blip>
          <a:srcRect l="31645" t="22346" r="30312" b="44628"/>
          <a:stretch/>
        </p:blipFill>
        <p:spPr>
          <a:xfrm>
            <a:off x="10729106" y="13293"/>
            <a:ext cx="1436247" cy="927692"/>
          </a:xfrm>
          <a:prstGeom prst="rect">
            <a:avLst/>
          </a:prstGeom>
        </p:spPr>
      </p:pic>
    </p:spTree>
    <p:extLst>
      <p:ext uri="{BB962C8B-B14F-4D97-AF65-F5344CB8AC3E}">
        <p14:creationId xmlns:p14="http://schemas.microsoft.com/office/powerpoint/2010/main" val="7051357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aph of a number of different colored lines&#10;&#10;Description automatically generated with medium confidence">
            <a:extLst>
              <a:ext uri="{FF2B5EF4-FFF2-40B4-BE49-F238E27FC236}">
                <a16:creationId xmlns:a16="http://schemas.microsoft.com/office/drawing/2014/main" id="{2285D55B-BAA3-3EE3-1B9C-DC47D780E6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64613" y="3152354"/>
            <a:ext cx="2651760" cy="2946400"/>
          </a:xfrm>
          <a:prstGeom prst="rect">
            <a:avLst/>
          </a:prstGeom>
        </p:spPr>
      </p:pic>
      <p:pic>
        <p:nvPicPr>
          <p:cNvPr id="6" name="Picture 5" descr="A graph of a number of different colored squares&#10;&#10;Description automatically generated with medium confidence">
            <a:extLst>
              <a:ext uri="{FF2B5EF4-FFF2-40B4-BE49-F238E27FC236}">
                <a16:creationId xmlns:a16="http://schemas.microsoft.com/office/drawing/2014/main" id="{15C0A4EB-AA42-0DE2-A19A-99DF1041A9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57563" y="3152354"/>
            <a:ext cx="2651760" cy="2946400"/>
          </a:xfrm>
          <a:prstGeom prst="rect">
            <a:avLst/>
          </a:prstGeom>
        </p:spPr>
      </p:pic>
      <p:pic>
        <p:nvPicPr>
          <p:cNvPr id="7" name="Picture 6" descr="A graph of a number of vehicles&#10;&#10;Description automatically generated with medium confidence">
            <a:extLst>
              <a:ext uri="{FF2B5EF4-FFF2-40B4-BE49-F238E27FC236}">
                <a16:creationId xmlns:a16="http://schemas.microsoft.com/office/drawing/2014/main" id="{8AA6A8C7-4B61-E569-ECD0-1E9C4A737C2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50513" y="3152354"/>
            <a:ext cx="2651760" cy="2946400"/>
          </a:xfrm>
          <a:prstGeom prst="rect">
            <a:avLst/>
          </a:prstGeom>
        </p:spPr>
      </p:pic>
      <p:pic>
        <p:nvPicPr>
          <p:cNvPr id="8" name="Picture 7" descr="A graph of a number of cities&#10;&#10;Description automatically generated with medium confidence">
            <a:extLst>
              <a:ext uri="{FF2B5EF4-FFF2-40B4-BE49-F238E27FC236}">
                <a16:creationId xmlns:a16="http://schemas.microsoft.com/office/drawing/2014/main" id="{752DCAAE-3BD9-3668-4166-8A58D7D0C6E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43462" y="3152354"/>
            <a:ext cx="2651760" cy="2946400"/>
          </a:xfrm>
          <a:prstGeom prst="rect">
            <a:avLst/>
          </a:prstGeom>
        </p:spPr>
      </p:pic>
      <p:pic>
        <p:nvPicPr>
          <p:cNvPr id="9" name="Picture 8" descr="A graph of a number of data&#10;&#10;Description automatically generated with medium confidence">
            <a:extLst>
              <a:ext uri="{FF2B5EF4-FFF2-40B4-BE49-F238E27FC236}">
                <a16:creationId xmlns:a16="http://schemas.microsoft.com/office/drawing/2014/main" id="{660848C8-CE1E-C19A-935F-F0F587E5C8F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2241" y="607081"/>
            <a:ext cx="2651760" cy="2946400"/>
          </a:xfrm>
          <a:prstGeom prst="rect">
            <a:avLst/>
          </a:prstGeom>
        </p:spPr>
      </p:pic>
      <p:pic>
        <p:nvPicPr>
          <p:cNvPr id="10" name="Picture 9" descr="A graph of a hurricane&#10;&#10;Description automatically generated">
            <a:extLst>
              <a:ext uri="{FF2B5EF4-FFF2-40B4-BE49-F238E27FC236}">
                <a16:creationId xmlns:a16="http://schemas.microsoft.com/office/drawing/2014/main" id="{672CD671-A412-907A-03A9-08EE488CEF4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885191" y="607081"/>
            <a:ext cx="2651760" cy="2946400"/>
          </a:xfrm>
          <a:prstGeom prst="rect">
            <a:avLst/>
          </a:prstGeom>
        </p:spPr>
      </p:pic>
      <p:pic>
        <p:nvPicPr>
          <p:cNvPr id="11" name="Picture 10" descr="A graph of a number of cities&#10;&#10;Description automatically generated with medium confidence">
            <a:extLst>
              <a:ext uri="{FF2B5EF4-FFF2-40B4-BE49-F238E27FC236}">
                <a16:creationId xmlns:a16="http://schemas.microsoft.com/office/drawing/2014/main" id="{369759F5-A3AC-D6B5-EC06-06D9900C1E1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078141" y="607081"/>
            <a:ext cx="2651760" cy="2946400"/>
          </a:xfrm>
          <a:prstGeom prst="rect">
            <a:avLst/>
          </a:prstGeom>
        </p:spPr>
      </p:pic>
      <p:pic>
        <p:nvPicPr>
          <p:cNvPr id="12" name="Picture 11" descr="A graph of a number of different colored squares&#10;&#10;Description automatically generated with medium confidence">
            <a:extLst>
              <a:ext uri="{FF2B5EF4-FFF2-40B4-BE49-F238E27FC236}">
                <a16:creationId xmlns:a16="http://schemas.microsoft.com/office/drawing/2014/main" id="{3F232FA8-DA54-09DD-19FB-DBF1E0C0E7A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271091" y="607081"/>
            <a:ext cx="2651760" cy="2946400"/>
          </a:xfrm>
          <a:prstGeom prst="rect">
            <a:avLst/>
          </a:prstGeom>
        </p:spPr>
      </p:pic>
      <p:pic>
        <p:nvPicPr>
          <p:cNvPr id="13" name="Picture 12" descr="A screen shot of a graph&#10;&#10;Description automatically generated">
            <a:extLst>
              <a:ext uri="{FF2B5EF4-FFF2-40B4-BE49-F238E27FC236}">
                <a16:creationId xmlns:a16="http://schemas.microsoft.com/office/drawing/2014/main" id="{246932B1-0781-C8BC-DE4C-F7B1B5B7CD6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464040" y="607081"/>
            <a:ext cx="2651760" cy="2946401"/>
          </a:xfrm>
          <a:prstGeom prst="rect">
            <a:avLst/>
          </a:prstGeom>
        </p:spPr>
      </p:pic>
      <p:sp>
        <p:nvSpPr>
          <p:cNvPr id="15" name="TextBox 14">
            <a:extLst>
              <a:ext uri="{FF2B5EF4-FFF2-40B4-BE49-F238E27FC236}">
                <a16:creationId xmlns:a16="http://schemas.microsoft.com/office/drawing/2014/main" id="{FF803811-58CC-7C2C-1066-66010621A944}"/>
              </a:ext>
            </a:extLst>
          </p:cNvPr>
          <p:cNvSpPr txBox="1"/>
          <p:nvPr/>
        </p:nvSpPr>
        <p:spPr>
          <a:xfrm>
            <a:off x="4568419" y="585775"/>
            <a:ext cx="1280160" cy="369332"/>
          </a:xfrm>
          <a:prstGeom prst="rect">
            <a:avLst/>
          </a:prstGeom>
          <a:noFill/>
        </p:spPr>
        <p:txBody>
          <a:bodyPr wrap="square" rtlCol="0">
            <a:spAutoFit/>
          </a:bodyPr>
          <a:lstStyle/>
          <a:p>
            <a:pPr algn="ctr"/>
            <a:r>
              <a:rPr lang="en-US" b="1" i="0" dirty="0"/>
              <a:t>Smoke</a:t>
            </a:r>
          </a:p>
        </p:txBody>
      </p:sp>
      <p:sp>
        <p:nvSpPr>
          <p:cNvPr id="16" name="TextBox 15">
            <a:extLst>
              <a:ext uri="{FF2B5EF4-FFF2-40B4-BE49-F238E27FC236}">
                <a16:creationId xmlns:a16="http://schemas.microsoft.com/office/drawing/2014/main" id="{93CCDF01-3D94-F9CE-D389-5C9A3FB6D8CA}"/>
              </a:ext>
            </a:extLst>
          </p:cNvPr>
          <p:cNvSpPr txBox="1"/>
          <p:nvPr/>
        </p:nvSpPr>
        <p:spPr>
          <a:xfrm>
            <a:off x="10197441" y="677630"/>
            <a:ext cx="1280160" cy="369332"/>
          </a:xfrm>
          <a:prstGeom prst="rect">
            <a:avLst/>
          </a:prstGeom>
          <a:noFill/>
        </p:spPr>
        <p:txBody>
          <a:bodyPr wrap="square" rtlCol="0">
            <a:spAutoFit/>
          </a:bodyPr>
          <a:lstStyle/>
          <a:p>
            <a:pPr algn="ctr"/>
            <a:r>
              <a:rPr lang="en-US" b="1" i="0" dirty="0"/>
              <a:t>Dust</a:t>
            </a:r>
          </a:p>
        </p:txBody>
      </p:sp>
      <p:sp>
        <p:nvSpPr>
          <p:cNvPr id="17" name="TextBox 16">
            <a:extLst>
              <a:ext uri="{FF2B5EF4-FFF2-40B4-BE49-F238E27FC236}">
                <a16:creationId xmlns:a16="http://schemas.microsoft.com/office/drawing/2014/main" id="{5007183F-630F-BCDD-7E90-A85F1EC00B5A}"/>
              </a:ext>
            </a:extLst>
          </p:cNvPr>
          <p:cNvSpPr txBox="1"/>
          <p:nvPr/>
        </p:nvSpPr>
        <p:spPr>
          <a:xfrm>
            <a:off x="-259467" y="1989881"/>
            <a:ext cx="1280160" cy="369332"/>
          </a:xfrm>
          <a:prstGeom prst="rect">
            <a:avLst/>
          </a:prstGeom>
          <a:noFill/>
        </p:spPr>
        <p:txBody>
          <a:bodyPr wrap="square" rtlCol="0">
            <a:spAutoFit/>
          </a:bodyPr>
          <a:lstStyle/>
          <a:p>
            <a:pPr algn="ctr"/>
            <a:r>
              <a:rPr lang="en-US" b="1" i="0" dirty="0"/>
              <a:t>Land</a:t>
            </a:r>
          </a:p>
        </p:txBody>
      </p:sp>
      <p:sp>
        <p:nvSpPr>
          <p:cNvPr id="18" name="TextBox 17">
            <a:extLst>
              <a:ext uri="{FF2B5EF4-FFF2-40B4-BE49-F238E27FC236}">
                <a16:creationId xmlns:a16="http://schemas.microsoft.com/office/drawing/2014/main" id="{20C55CF1-5891-FC94-5648-433ED4FD6FA9}"/>
              </a:ext>
            </a:extLst>
          </p:cNvPr>
          <p:cNvSpPr txBox="1"/>
          <p:nvPr/>
        </p:nvSpPr>
        <p:spPr>
          <a:xfrm>
            <a:off x="1847249" y="4117883"/>
            <a:ext cx="1280160" cy="369332"/>
          </a:xfrm>
          <a:prstGeom prst="rect">
            <a:avLst/>
          </a:prstGeom>
          <a:noFill/>
        </p:spPr>
        <p:txBody>
          <a:bodyPr wrap="square" rtlCol="0">
            <a:spAutoFit/>
          </a:bodyPr>
          <a:lstStyle/>
          <a:p>
            <a:pPr algn="ctr"/>
            <a:r>
              <a:rPr lang="en-US" b="1" i="0" dirty="0"/>
              <a:t>Ocean</a:t>
            </a:r>
          </a:p>
        </p:txBody>
      </p:sp>
      <p:sp>
        <p:nvSpPr>
          <p:cNvPr id="19" name="TextBox 18">
            <a:extLst>
              <a:ext uri="{FF2B5EF4-FFF2-40B4-BE49-F238E27FC236}">
                <a16:creationId xmlns:a16="http://schemas.microsoft.com/office/drawing/2014/main" id="{25428A08-EBE2-8866-AF3A-5B684F6B0AAD}"/>
              </a:ext>
            </a:extLst>
          </p:cNvPr>
          <p:cNvSpPr txBox="1"/>
          <p:nvPr/>
        </p:nvSpPr>
        <p:spPr>
          <a:xfrm>
            <a:off x="945996" y="3126179"/>
            <a:ext cx="2097660" cy="369332"/>
          </a:xfrm>
          <a:prstGeom prst="rect">
            <a:avLst/>
          </a:prstGeom>
          <a:noFill/>
        </p:spPr>
        <p:txBody>
          <a:bodyPr wrap="square" rtlCol="0">
            <a:spAutoFit/>
          </a:bodyPr>
          <a:lstStyle/>
          <a:p>
            <a:pPr algn="ctr"/>
            <a:r>
              <a:rPr lang="en-US" b="1" dirty="0">
                <a:solidFill>
                  <a:srgbClr val="0000FF"/>
                </a:solidFill>
              </a:rPr>
              <a:t>North America</a:t>
            </a:r>
          </a:p>
        </p:txBody>
      </p:sp>
      <p:sp>
        <p:nvSpPr>
          <p:cNvPr id="20" name="TextBox 19">
            <a:extLst>
              <a:ext uri="{FF2B5EF4-FFF2-40B4-BE49-F238E27FC236}">
                <a16:creationId xmlns:a16="http://schemas.microsoft.com/office/drawing/2014/main" id="{14E82F0D-BA67-4886-62A7-2E08B5D5EFDD}"/>
              </a:ext>
            </a:extLst>
          </p:cNvPr>
          <p:cNvSpPr txBox="1"/>
          <p:nvPr/>
        </p:nvSpPr>
        <p:spPr>
          <a:xfrm>
            <a:off x="3149913" y="3126179"/>
            <a:ext cx="2097660" cy="369332"/>
          </a:xfrm>
          <a:prstGeom prst="rect">
            <a:avLst/>
          </a:prstGeom>
          <a:noFill/>
        </p:spPr>
        <p:txBody>
          <a:bodyPr wrap="square" rtlCol="0">
            <a:spAutoFit/>
          </a:bodyPr>
          <a:lstStyle/>
          <a:p>
            <a:pPr algn="ctr"/>
            <a:r>
              <a:rPr lang="en-US" b="1" dirty="0">
                <a:solidFill>
                  <a:srgbClr val="0000FF"/>
                </a:solidFill>
              </a:rPr>
              <a:t>Central Africa</a:t>
            </a:r>
          </a:p>
        </p:txBody>
      </p:sp>
      <p:sp>
        <p:nvSpPr>
          <p:cNvPr id="21" name="TextBox 20">
            <a:extLst>
              <a:ext uri="{FF2B5EF4-FFF2-40B4-BE49-F238E27FC236}">
                <a16:creationId xmlns:a16="http://schemas.microsoft.com/office/drawing/2014/main" id="{94E72FDC-F70B-DAF7-47F5-D0BAB5488189}"/>
              </a:ext>
            </a:extLst>
          </p:cNvPr>
          <p:cNvSpPr txBox="1"/>
          <p:nvPr/>
        </p:nvSpPr>
        <p:spPr>
          <a:xfrm>
            <a:off x="5353830" y="3126179"/>
            <a:ext cx="2097660" cy="369332"/>
          </a:xfrm>
          <a:prstGeom prst="rect">
            <a:avLst/>
          </a:prstGeom>
          <a:noFill/>
        </p:spPr>
        <p:txBody>
          <a:bodyPr wrap="square" rtlCol="0">
            <a:spAutoFit/>
          </a:bodyPr>
          <a:lstStyle/>
          <a:p>
            <a:pPr algn="ctr"/>
            <a:r>
              <a:rPr lang="en-US" b="1" dirty="0">
                <a:solidFill>
                  <a:srgbClr val="0000FF"/>
                </a:solidFill>
              </a:rPr>
              <a:t>India/Middle East</a:t>
            </a:r>
          </a:p>
        </p:txBody>
      </p:sp>
      <p:sp>
        <p:nvSpPr>
          <p:cNvPr id="22" name="TextBox 21">
            <a:extLst>
              <a:ext uri="{FF2B5EF4-FFF2-40B4-BE49-F238E27FC236}">
                <a16:creationId xmlns:a16="http://schemas.microsoft.com/office/drawing/2014/main" id="{FF1A820F-F675-D02B-D66B-6FA8A83FB2E0}"/>
              </a:ext>
            </a:extLst>
          </p:cNvPr>
          <p:cNvSpPr txBox="1"/>
          <p:nvPr/>
        </p:nvSpPr>
        <p:spPr>
          <a:xfrm>
            <a:off x="7557747" y="3126179"/>
            <a:ext cx="2097660" cy="369332"/>
          </a:xfrm>
          <a:prstGeom prst="rect">
            <a:avLst/>
          </a:prstGeom>
          <a:noFill/>
        </p:spPr>
        <p:txBody>
          <a:bodyPr wrap="square" rtlCol="0">
            <a:spAutoFit/>
          </a:bodyPr>
          <a:lstStyle/>
          <a:p>
            <a:pPr algn="ctr"/>
            <a:r>
              <a:rPr lang="en-US" b="1" dirty="0">
                <a:solidFill>
                  <a:srgbClr val="0000FF"/>
                </a:solidFill>
              </a:rPr>
              <a:t>Northeast Asia</a:t>
            </a:r>
          </a:p>
        </p:txBody>
      </p:sp>
      <p:sp>
        <p:nvSpPr>
          <p:cNvPr id="23" name="TextBox 22">
            <a:extLst>
              <a:ext uri="{FF2B5EF4-FFF2-40B4-BE49-F238E27FC236}">
                <a16:creationId xmlns:a16="http://schemas.microsoft.com/office/drawing/2014/main" id="{3BC4A735-01D4-B3CA-8141-8605A5DE5ACC}"/>
              </a:ext>
            </a:extLst>
          </p:cNvPr>
          <p:cNvSpPr txBox="1"/>
          <p:nvPr/>
        </p:nvSpPr>
        <p:spPr>
          <a:xfrm>
            <a:off x="9788691" y="3126179"/>
            <a:ext cx="2097660" cy="369332"/>
          </a:xfrm>
          <a:prstGeom prst="rect">
            <a:avLst/>
          </a:prstGeom>
          <a:noFill/>
        </p:spPr>
        <p:txBody>
          <a:bodyPr wrap="square" rtlCol="0">
            <a:spAutoFit/>
          </a:bodyPr>
          <a:lstStyle/>
          <a:p>
            <a:pPr algn="ctr"/>
            <a:r>
              <a:rPr lang="en-US" b="1" dirty="0">
                <a:solidFill>
                  <a:srgbClr val="FF9900"/>
                </a:solidFill>
              </a:rPr>
              <a:t>Central Africa</a:t>
            </a:r>
          </a:p>
        </p:txBody>
      </p:sp>
      <p:sp>
        <p:nvSpPr>
          <p:cNvPr id="2" name="Slide Number Placeholder 1">
            <a:extLst>
              <a:ext uri="{FF2B5EF4-FFF2-40B4-BE49-F238E27FC236}">
                <a16:creationId xmlns:a16="http://schemas.microsoft.com/office/drawing/2014/main" id="{B8CA090A-A82A-1913-9AC8-C216BC749ABE}"/>
              </a:ext>
            </a:extLst>
          </p:cNvPr>
          <p:cNvSpPr>
            <a:spLocks noGrp="1"/>
          </p:cNvSpPr>
          <p:nvPr>
            <p:ph type="sldNum" sz="quarter" idx="12"/>
          </p:nvPr>
        </p:nvSpPr>
        <p:spPr/>
        <p:txBody>
          <a:bodyPr/>
          <a:lstStyle/>
          <a:p>
            <a:fld id="{C18795A5-5DC6-4E89-855C-E7B9590EB560}" type="slidenum">
              <a:rPr lang="en-US" smtClean="0"/>
              <a:t>10</a:t>
            </a:fld>
            <a:endParaRPr lang="en-US"/>
          </a:p>
        </p:txBody>
      </p:sp>
      <p:sp>
        <p:nvSpPr>
          <p:cNvPr id="4" name="TextBox 3">
            <a:extLst>
              <a:ext uri="{FF2B5EF4-FFF2-40B4-BE49-F238E27FC236}">
                <a16:creationId xmlns:a16="http://schemas.microsoft.com/office/drawing/2014/main" id="{AD359367-D0BA-D414-C956-E8922E986E3C}"/>
              </a:ext>
            </a:extLst>
          </p:cNvPr>
          <p:cNvSpPr txBox="1"/>
          <p:nvPr/>
        </p:nvSpPr>
        <p:spPr>
          <a:xfrm>
            <a:off x="376237" y="5748932"/>
            <a:ext cx="11606213" cy="923330"/>
          </a:xfrm>
          <a:prstGeom prst="rect">
            <a:avLst/>
          </a:prstGeom>
          <a:solidFill>
            <a:schemeClr val="bg1"/>
          </a:solidFill>
        </p:spPr>
        <p:txBody>
          <a:bodyPr wrap="square">
            <a:spAutoFit/>
          </a:bodyPr>
          <a:lstStyle/>
          <a:p>
            <a:pPr marL="285750" indent="-285750">
              <a:buFont typeface="Arial" panose="020B0604020202020204" pitchFamily="34" charset="0"/>
              <a:buChar char="•"/>
            </a:pPr>
            <a:r>
              <a:rPr lang="en-US" b="1" dirty="0">
                <a:latin typeface="Calibri" panose="020F0502020204030204" pitchFamily="34" charset="0"/>
                <a:cs typeface="Calibri" panose="020F0502020204030204" pitchFamily="34" charset="0"/>
              </a:rPr>
              <a:t>1-year integrated; collocation only when CALIOP AOD &gt; 0.6</a:t>
            </a:r>
            <a:endParaRPr lang="en-US" sz="1800" dirty="0">
              <a:cs typeface="Arial" panose="020B0604020202020204" pitchFamily="34" charset="0"/>
            </a:endParaRPr>
          </a:p>
          <a:p>
            <a:pPr marL="285750" indent="-285750">
              <a:buFont typeface="Arial" panose="020B0604020202020204" pitchFamily="34" charset="0"/>
              <a:buChar char="•"/>
            </a:pPr>
            <a:r>
              <a:rPr lang="en-US" sz="1800" dirty="0">
                <a:cs typeface="Arial" panose="020B0604020202020204" pitchFamily="34" charset="0"/>
              </a:rPr>
              <a:t>Currently, ALH validation results show good accuracy with RMSE of ~1.2km. The climatology of absorption (including SSA and speciation) will be updated with the full 2015-now record soon, and the seasonal climatology will be provided. </a:t>
            </a:r>
            <a:endParaRPr lang="en-US" dirty="0"/>
          </a:p>
        </p:txBody>
      </p:sp>
      <p:pic>
        <p:nvPicPr>
          <p:cNvPr id="24" name="Picture 23">
            <a:extLst>
              <a:ext uri="{FF2B5EF4-FFF2-40B4-BE49-F238E27FC236}">
                <a16:creationId xmlns:a16="http://schemas.microsoft.com/office/drawing/2014/main" id="{6837BF2E-9004-2B26-E25C-1800D56EDA22}"/>
              </a:ext>
            </a:extLst>
          </p:cNvPr>
          <p:cNvPicPr>
            <a:picLocks/>
          </p:cNvPicPr>
          <p:nvPr/>
        </p:nvPicPr>
        <p:blipFill>
          <a:blip r:embed="rId12" cstate="print">
            <a:extLst>
              <a:ext uri="{28A0092B-C50C-407E-A947-70E740481C1C}">
                <a14:useLocalDpi xmlns:a14="http://schemas.microsoft.com/office/drawing/2010/main" val="0"/>
              </a:ext>
            </a:extLst>
          </a:blip>
          <a:stretch>
            <a:fillRect/>
          </a:stretch>
        </p:blipFill>
        <p:spPr>
          <a:xfrm>
            <a:off x="23" y="0"/>
            <a:ext cx="1104900" cy="914400"/>
          </a:xfrm>
          <a:prstGeom prst="rect">
            <a:avLst/>
          </a:prstGeom>
        </p:spPr>
      </p:pic>
      <p:sp>
        <p:nvSpPr>
          <p:cNvPr id="25" name="TextBox 24">
            <a:extLst>
              <a:ext uri="{FF2B5EF4-FFF2-40B4-BE49-F238E27FC236}">
                <a16:creationId xmlns:a16="http://schemas.microsoft.com/office/drawing/2014/main" id="{C8D8A23D-DF54-41F8-F770-45B33A942243}"/>
              </a:ext>
            </a:extLst>
          </p:cNvPr>
          <p:cNvSpPr txBox="1"/>
          <p:nvPr/>
        </p:nvSpPr>
        <p:spPr>
          <a:xfrm>
            <a:off x="378390" y="20783"/>
            <a:ext cx="11437529" cy="523220"/>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80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Status of validation of EPIC MAIAC ALH using CALIOP (2018) </a:t>
            </a:r>
          </a:p>
        </p:txBody>
      </p:sp>
    </p:spTree>
    <p:extLst>
      <p:ext uri="{BB962C8B-B14F-4D97-AF65-F5344CB8AC3E}">
        <p14:creationId xmlns:p14="http://schemas.microsoft.com/office/powerpoint/2010/main" val="35926140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D29B4F80-1321-496D-B72D-860740C593B3}"/>
              </a:ext>
            </a:extLst>
          </p:cNvPr>
          <p:cNvSpPr txBox="1"/>
          <p:nvPr/>
        </p:nvSpPr>
        <p:spPr>
          <a:xfrm>
            <a:off x="271" y="74195"/>
            <a:ext cx="12192000" cy="584775"/>
          </a:xfrm>
          <a:prstGeom prst="rect">
            <a:avLst/>
          </a:prstGeom>
          <a:noFill/>
          <a:ln>
            <a:noFill/>
          </a:ln>
        </p:spPr>
        <p:txBody>
          <a:bodyPr wrap="square" rtlCol="0">
            <a:spAutoFit/>
          </a:bodyPr>
          <a:lstStyle/>
          <a:p>
            <a:pPr algn="ctr"/>
            <a:r>
              <a:rPr lang="en-US" altLang="ko-KR" sz="3200" dirty="0">
                <a:solidFill>
                  <a:srgbClr val="002060"/>
                </a:solidFill>
                <a:latin typeface="Tahoma" panose="020B0604030504040204" pitchFamily="34" charset="0"/>
                <a:ea typeface="Tahoma" panose="020B0604030504040204" pitchFamily="34" charset="0"/>
                <a:cs typeface="Tahoma" panose="020B0604030504040204" pitchFamily="34" charset="0"/>
              </a:rPr>
              <a:t>Conclusions &amp; Future work</a:t>
            </a:r>
            <a:endParaRPr lang="en-US" sz="3200" baseline="3000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13" name="Slide Number Placeholder 12">
            <a:extLst>
              <a:ext uri="{FF2B5EF4-FFF2-40B4-BE49-F238E27FC236}">
                <a16:creationId xmlns:a16="http://schemas.microsoft.com/office/drawing/2014/main" id="{484D9F67-8436-41EA-A742-C86333C3A374}"/>
              </a:ext>
            </a:extLst>
          </p:cNvPr>
          <p:cNvSpPr>
            <a:spLocks noGrp="1"/>
          </p:cNvSpPr>
          <p:nvPr>
            <p:ph type="sldNum" sz="quarter" idx="12"/>
          </p:nvPr>
        </p:nvSpPr>
        <p:spPr/>
        <p:txBody>
          <a:bodyPr/>
          <a:lstStyle/>
          <a:p>
            <a:fld id="{C18795A5-5DC6-4E89-855C-E7B9590EB560}" type="slidenum">
              <a:rPr lang="en-US" smtClean="0"/>
              <a:t>11</a:t>
            </a:fld>
            <a:endParaRPr lang="en-US"/>
          </a:p>
        </p:txBody>
      </p:sp>
      <p:sp>
        <p:nvSpPr>
          <p:cNvPr id="2" name="TextBox 1">
            <a:extLst>
              <a:ext uri="{FF2B5EF4-FFF2-40B4-BE49-F238E27FC236}">
                <a16:creationId xmlns:a16="http://schemas.microsoft.com/office/drawing/2014/main" id="{BE4E9B29-C504-EEBD-12AB-968E4C73CB9B}"/>
              </a:ext>
            </a:extLst>
          </p:cNvPr>
          <p:cNvSpPr txBox="1"/>
          <p:nvPr/>
        </p:nvSpPr>
        <p:spPr>
          <a:xfrm>
            <a:off x="657107" y="954834"/>
            <a:ext cx="10888261" cy="5262979"/>
          </a:xfrm>
          <a:prstGeom prst="rect">
            <a:avLst/>
          </a:prstGeom>
          <a:noFill/>
        </p:spPr>
        <p:txBody>
          <a:bodyPr wrap="square" rtlCol="0">
            <a:spAutoFit/>
          </a:bodyPr>
          <a:lstStyle/>
          <a:p>
            <a:pPr marL="285750" indent="-285750">
              <a:buFont typeface="Arial" panose="020B0604020202020204" pitchFamily="34" charset="0"/>
              <a:buChar char="•"/>
            </a:pPr>
            <a:r>
              <a:rPr lang="en-US" sz="1600" dirty="0">
                <a:cs typeface="Arial" panose="020B0604020202020204" pitchFamily="34" charset="0"/>
              </a:rPr>
              <a:t>Absorbing aerosols have the largest associated uncertainty in climate projections. Knowledge of spectral aerosol absorption is a path to aerosol speciation. </a:t>
            </a:r>
          </a:p>
          <a:p>
            <a:pPr marL="285750" indent="-285750">
              <a:buFont typeface="Arial" panose="020B0604020202020204" pitchFamily="34" charset="0"/>
              <a:buChar char="•"/>
            </a:pPr>
            <a:endParaRPr lang="en-US" sz="1600" dirty="0">
              <a:cs typeface="Arial" panose="020B0604020202020204" pitchFamily="34" charset="0"/>
            </a:endParaRPr>
          </a:p>
          <a:p>
            <a:pPr marL="285750" indent="-285750">
              <a:buFont typeface="Arial" panose="020B0604020202020204" pitchFamily="34" charset="0"/>
              <a:buChar char="•"/>
            </a:pPr>
            <a:r>
              <a:rPr lang="en-US" sz="1600" dirty="0">
                <a:solidFill>
                  <a:srgbClr val="FF0000"/>
                </a:solidFill>
                <a:cs typeface="Arial" panose="020B0604020202020204" pitchFamily="34" charset="0"/>
              </a:rPr>
              <a:t>Reprocessed 2020-2023 with 4D algorithm (AOD-k</a:t>
            </a:r>
            <a:r>
              <a:rPr lang="en-US" sz="1600" baseline="-25000" dirty="0">
                <a:solidFill>
                  <a:srgbClr val="FF0000"/>
                </a:solidFill>
                <a:cs typeface="Arial" panose="020B0604020202020204" pitchFamily="34" charset="0"/>
              </a:rPr>
              <a:t>0</a:t>
            </a:r>
            <a:r>
              <a:rPr lang="en-US" sz="1600" dirty="0">
                <a:solidFill>
                  <a:srgbClr val="FF0000"/>
                </a:solidFill>
                <a:cs typeface="Arial" panose="020B0604020202020204" pitchFamily="34" charset="0"/>
              </a:rPr>
              <a:t>-SAE-ALH)</a:t>
            </a:r>
            <a:r>
              <a:rPr lang="en-US" sz="1600" dirty="0">
                <a:cs typeface="Arial" panose="020B0604020202020204" pitchFamily="34" charset="0"/>
              </a:rPr>
              <a:t>, followed by aerosol speciation algorithm for biomass burning smoke (black carbon, brown carbon) and mineral dust (hematite, goethite)</a:t>
            </a:r>
            <a:r>
              <a:rPr lang="en-US" sz="1600" dirty="0">
                <a:solidFill>
                  <a:srgbClr val="FF0000"/>
                </a:solidFill>
                <a:cs typeface="Arial" panose="020B0604020202020204" pitchFamily="34" charset="0"/>
              </a:rPr>
              <a:t>; re-processing of 2015-2019 is ongoing, data will be released this month.</a:t>
            </a:r>
            <a:endParaRPr lang="en-US" sz="1600" strike="sngStrike" dirty="0">
              <a:cs typeface="Arial" panose="020B0604020202020204" pitchFamily="34" charset="0"/>
            </a:endParaRPr>
          </a:p>
          <a:p>
            <a:pPr marL="285750" indent="-285750">
              <a:buFont typeface="Arial" panose="020B0604020202020204" pitchFamily="34" charset="0"/>
              <a:buChar char="•"/>
            </a:pPr>
            <a:endParaRPr lang="en-US" sz="1600" dirty="0">
              <a:cs typeface="Arial" panose="020B0604020202020204" pitchFamily="34" charset="0"/>
            </a:endParaRPr>
          </a:p>
          <a:p>
            <a:pPr marL="285750" indent="-285750">
              <a:buFont typeface="Arial" panose="020B0604020202020204" pitchFamily="34" charset="0"/>
              <a:buChar char="•"/>
            </a:pPr>
            <a:r>
              <a:rPr lang="en-US" sz="1600" dirty="0">
                <a:solidFill>
                  <a:srgbClr val="FF0000"/>
                </a:solidFill>
                <a:cs typeface="Arial" panose="020B0604020202020204" pitchFamily="34" charset="0"/>
              </a:rPr>
              <a:t>Generally, climatology of smoke showed more black carbon (BC) contents over Central Africa and India, and more brown carbon (</a:t>
            </a:r>
            <a:r>
              <a:rPr lang="en-US" sz="1600" dirty="0" err="1">
                <a:solidFill>
                  <a:srgbClr val="FF0000"/>
                </a:solidFill>
                <a:cs typeface="Arial" panose="020B0604020202020204" pitchFamily="34" charset="0"/>
              </a:rPr>
              <a:t>BrC</a:t>
            </a:r>
            <a:r>
              <a:rPr lang="en-US" sz="1600" dirty="0">
                <a:solidFill>
                  <a:srgbClr val="FF0000"/>
                </a:solidFill>
                <a:cs typeface="Arial" panose="020B0604020202020204" pitchFamily="34" charset="0"/>
              </a:rPr>
              <a:t>) contents over South Africa, North America and North Eurasia (Siberia) region which may be the reflective of the burning fuel and type of fire.</a:t>
            </a:r>
          </a:p>
          <a:p>
            <a:pPr marL="285750" indent="-285750">
              <a:buFont typeface="Arial" panose="020B0604020202020204" pitchFamily="34" charset="0"/>
              <a:buChar char="•"/>
            </a:pPr>
            <a:endParaRPr lang="en-US" sz="1600" dirty="0">
              <a:cs typeface="Arial" panose="020B0604020202020204" pitchFamily="34" charset="0"/>
            </a:endParaRPr>
          </a:p>
          <a:p>
            <a:pPr marL="285750" indent="-285750">
              <a:buFont typeface="Arial" panose="020B0604020202020204" pitchFamily="34" charset="0"/>
              <a:buChar char="•"/>
            </a:pPr>
            <a:r>
              <a:rPr lang="en-US" sz="1600" dirty="0">
                <a:solidFill>
                  <a:srgbClr val="FF0000"/>
                </a:solidFill>
                <a:cs typeface="Arial" panose="020B0604020202020204" pitchFamily="34" charset="0"/>
              </a:rPr>
              <a:t>Retrieved iron oxides enveloped the overall range of Di Biagio et al. (2019) soil measurement data of iron oxides 0.7-5.8% and were in line with the previous published results generally. </a:t>
            </a:r>
            <a:r>
              <a:rPr lang="en-US" sz="1600" dirty="0">
                <a:cs typeface="Arial" panose="020B0604020202020204" pitchFamily="34" charset="0"/>
              </a:rPr>
              <a:t>The ratio between hematite and goethite over Sahel was different between Harmattan and summer season, thereby implying considerable seasonal and temporal variation attributed to different source regions. Likewise, the ratio between hematite and goethite over the Middle East tends to change before and after the shamal season. Globally, the Sahel region represented higher iron oxides than Sahara, especially in April. Lower iron oxide content over </a:t>
            </a:r>
            <a:r>
              <a:rPr lang="en-US" sz="1600" dirty="0" err="1">
                <a:cs typeface="Arial" panose="020B0604020202020204" pitchFamily="34" charset="0"/>
              </a:rPr>
              <a:t>Bodélé</a:t>
            </a:r>
            <a:r>
              <a:rPr lang="en-US" sz="1600" dirty="0">
                <a:cs typeface="Arial" panose="020B0604020202020204" pitchFamily="34" charset="0"/>
              </a:rPr>
              <a:t> due to its diatomic sediments with high AOD were clearly observed throughout the year. </a:t>
            </a:r>
          </a:p>
          <a:p>
            <a:endParaRPr lang="en-US" sz="1600" strike="sngStrike" dirty="0">
              <a:cs typeface="Arial" panose="020B0604020202020204" pitchFamily="34" charset="0"/>
            </a:endParaRPr>
          </a:p>
          <a:p>
            <a:pPr marL="285750" indent="-285750">
              <a:buFont typeface="Arial" panose="020B0604020202020204" pitchFamily="34" charset="0"/>
              <a:buChar char="•"/>
            </a:pPr>
            <a:r>
              <a:rPr lang="en-US" sz="1600" dirty="0">
                <a:cs typeface="Arial" panose="020B0604020202020204" pitchFamily="34" charset="0"/>
              </a:rPr>
              <a:t>We are finalizing tuning and validation of ALH. </a:t>
            </a:r>
            <a:r>
              <a:rPr lang="en-US" sz="1600" dirty="0">
                <a:solidFill>
                  <a:srgbClr val="FF0000"/>
                </a:solidFill>
                <a:cs typeface="Arial" panose="020B0604020202020204" pitchFamily="34" charset="0"/>
              </a:rPr>
              <a:t>Currently, ALH validation results show good accuracy with RMSE of ~1.2km. The climatology of absorption (including SSA and speciation) will be updated with the full 2015-now record soon, and the seasonal climatology will be provided and investigated. </a:t>
            </a:r>
          </a:p>
        </p:txBody>
      </p:sp>
    </p:spTree>
    <p:extLst>
      <p:ext uri="{BB962C8B-B14F-4D97-AF65-F5344CB8AC3E}">
        <p14:creationId xmlns:p14="http://schemas.microsoft.com/office/powerpoint/2010/main" val="28069022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CF42391-2420-4F7C-B292-6310F6C5DCD2}"/>
              </a:ext>
            </a:extLst>
          </p:cNvPr>
          <p:cNvSpPr>
            <a:spLocks noGrp="1"/>
          </p:cNvSpPr>
          <p:nvPr>
            <p:ph type="sldNum" sz="quarter" idx="12"/>
          </p:nvPr>
        </p:nvSpPr>
        <p:spPr>
          <a:xfrm>
            <a:off x="8737600" y="6245225"/>
            <a:ext cx="2844800" cy="476250"/>
          </a:xfrm>
        </p:spPr>
        <p:txBody>
          <a:bodyPr/>
          <a:lstStyle/>
          <a:p>
            <a:pPr lvl="0"/>
            <a:fld id="{C18795A5-5DC6-4E89-855C-E7B9590EB560}" type="slidenum">
              <a:rPr lang="en-US" noProof="0" smtClean="0"/>
              <a:pPr lvl="0"/>
              <a:t>2</a:t>
            </a:fld>
            <a:endParaRPr lang="en-US" noProof="0"/>
          </a:p>
        </p:txBody>
      </p:sp>
      <p:sp>
        <p:nvSpPr>
          <p:cNvPr id="7" name="TextBox 6">
            <a:extLst>
              <a:ext uri="{FF2B5EF4-FFF2-40B4-BE49-F238E27FC236}">
                <a16:creationId xmlns:a16="http://schemas.microsoft.com/office/drawing/2014/main" id="{4B7510F6-1628-4121-A681-F1D9A9BCB4E5}"/>
              </a:ext>
            </a:extLst>
          </p:cNvPr>
          <p:cNvSpPr txBox="1"/>
          <p:nvPr/>
        </p:nvSpPr>
        <p:spPr>
          <a:xfrm>
            <a:off x="388664" y="174893"/>
            <a:ext cx="11437529" cy="523220"/>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80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Why Single Scattering Albedo, composition important?</a:t>
            </a:r>
            <a:endParaRPr kumimoji="0" lang="en-US" sz="2800" u="none" strike="noStrike" kern="1200" cap="none" spc="0" normalizeH="0" baseline="3000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0" name="TextBox 9">
            <a:extLst>
              <a:ext uri="{FF2B5EF4-FFF2-40B4-BE49-F238E27FC236}">
                <a16:creationId xmlns:a16="http://schemas.microsoft.com/office/drawing/2014/main" id="{D3D2E6B8-E26A-4910-8DE2-A01D8A527E5F}"/>
              </a:ext>
            </a:extLst>
          </p:cNvPr>
          <p:cNvSpPr txBox="1"/>
          <p:nvPr/>
        </p:nvSpPr>
        <p:spPr>
          <a:xfrm>
            <a:off x="690610" y="1046347"/>
            <a:ext cx="10810779" cy="2215991"/>
          </a:xfrm>
          <a:prstGeom prst="rect">
            <a:avLst/>
          </a:prstGeom>
          <a:noFill/>
        </p:spPr>
        <p:txBody>
          <a:bodyPr wrap="square">
            <a:spAutoFit/>
          </a:bodyPr>
          <a:lstStyle/>
          <a:p>
            <a:pPr marL="342900" marR="0" lvl="0" indent="-342900" algn="l" defTabSz="914400" rtl="0" eaLnBrk="1" fontAlgn="base" latinLnBrk="0" hangingPunct="1">
              <a:lnSpc>
                <a:spcPct val="100000"/>
              </a:lnSpc>
              <a:spcBef>
                <a:spcPct val="0"/>
              </a:spcBef>
              <a:spcAft>
                <a:spcPts val="600"/>
              </a:spcAft>
              <a:buClrTx/>
              <a:buSzTx/>
              <a:buFont typeface="+mj-lt"/>
              <a:buAutoNum type="arabicPeriod"/>
              <a:tabLst/>
              <a:defRPr/>
            </a:pPr>
            <a:r>
              <a:rPr kumimoji="0" lang="en-US" sz="1600" u="none" strike="noStrike" kern="1200" cap="none" spc="0" normalizeH="0" baseline="0" noProof="0" dirty="0">
                <a:ln>
                  <a:noFill/>
                </a:ln>
                <a:effectLst/>
                <a:uLnTx/>
                <a:uFillTx/>
                <a:latin typeface="Calibri" panose="020F0502020204030204" pitchFamily="34" charset="0"/>
                <a:cs typeface="Calibri" panose="020F0502020204030204" pitchFamily="34" charset="0"/>
              </a:rPr>
              <a:t>The estimation of aerosol radiative forcing is a major cause of uncertainty in the estimation of climate sensitivity and modeling. This uncertainty is mostly due to the </a:t>
            </a:r>
            <a:r>
              <a:rPr kumimoji="0" lang="en-US" sz="1600" b="1" u="none" strike="noStrike" kern="1200" cap="none" spc="0" normalizeH="0" baseline="0" noProof="0" dirty="0">
                <a:ln>
                  <a:noFill/>
                </a:ln>
                <a:effectLst/>
                <a:uLnTx/>
                <a:uFillTx/>
                <a:latin typeface="Calibri" panose="020F0502020204030204" pitchFamily="34" charset="0"/>
                <a:cs typeface="Calibri" panose="020F0502020204030204" pitchFamily="34" charset="0"/>
              </a:rPr>
              <a:t>lack of accurate measurements of the </a:t>
            </a:r>
            <a:r>
              <a:rPr kumimoji="0" lang="en-US" sz="1600" b="1" strike="noStrike" kern="1200" cap="none" spc="0" normalizeH="0" baseline="0" noProof="0" dirty="0">
                <a:ln>
                  <a:noFill/>
                </a:ln>
                <a:effectLst/>
                <a:uLnTx/>
                <a:uFillTx/>
                <a:latin typeface="Calibri" panose="020F0502020204030204" pitchFamily="34" charset="0"/>
                <a:cs typeface="Calibri" panose="020F0502020204030204" pitchFamily="34" charset="0"/>
              </a:rPr>
              <a:t>scattering and absorbing </a:t>
            </a:r>
            <a:r>
              <a:rPr kumimoji="0" lang="en-US" sz="1600" strike="noStrike" kern="1200" cap="none" spc="0" normalizeH="0" baseline="0" noProof="0" dirty="0">
                <a:ln>
                  <a:noFill/>
                </a:ln>
                <a:effectLst/>
                <a:uLnTx/>
                <a:uFillTx/>
                <a:latin typeface="Calibri" panose="020F0502020204030204" pitchFamily="34" charset="0"/>
                <a:cs typeface="Calibri" panose="020F0502020204030204" pitchFamily="34" charset="0"/>
              </a:rPr>
              <a:t>properties of aerosols </a:t>
            </a:r>
            <a:r>
              <a:rPr lang="en-US" sz="1600" dirty="0">
                <a:latin typeface="Calibri" panose="020F0502020204030204" pitchFamily="34" charset="0"/>
                <a:cs typeface="Calibri" panose="020F0502020204030204" pitchFamily="34" charset="0"/>
              </a:rPr>
              <a:t>[</a:t>
            </a:r>
            <a:r>
              <a:rPr kumimoji="0" lang="en-US" sz="1600" u="none" strike="noStrike" kern="1200" cap="none" spc="0" normalizeH="0" baseline="0" noProof="0" dirty="0">
                <a:ln>
                  <a:noFill/>
                </a:ln>
                <a:effectLst/>
                <a:uLnTx/>
                <a:uFillTx/>
                <a:latin typeface="Calibri" panose="020F0502020204030204" pitchFamily="34" charset="0"/>
                <a:cs typeface="Calibri" panose="020F0502020204030204" pitchFamily="34" charset="0"/>
              </a:rPr>
              <a:t>IPCC, 2013].</a:t>
            </a:r>
          </a:p>
          <a:p>
            <a:pPr marL="342900" marR="0" lvl="0" indent="-342900" algn="l" defTabSz="914400" rtl="0" eaLnBrk="1" fontAlgn="base" latinLnBrk="0" hangingPunct="1">
              <a:lnSpc>
                <a:spcPct val="100000"/>
              </a:lnSpc>
              <a:spcBef>
                <a:spcPct val="0"/>
              </a:spcBef>
              <a:spcAft>
                <a:spcPts val="600"/>
              </a:spcAft>
              <a:buClrTx/>
              <a:buSzTx/>
              <a:buFont typeface="+mj-lt"/>
              <a:buAutoNum type="arabicPeriod"/>
              <a:tabLst/>
              <a:defRPr/>
            </a:pPr>
            <a:r>
              <a:rPr kumimoji="0" lang="en-US" sz="1600" b="1" u="none" strike="noStrike" kern="1200" cap="none" spc="0" normalizeH="0" baseline="0" noProof="0" dirty="0">
                <a:ln>
                  <a:noFill/>
                </a:ln>
                <a:solidFill>
                  <a:srgbClr val="0000FF"/>
                </a:solidFill>
                <a:effectLst/>
                <a:uLnTx/>
                <a:uFillTx/>
                <a:latin typeface="Calibri" panose="020F0502020204030204" pitchFamily="34" charset="0"/>
                <a:cs typeface="Calibri" panose="020F0502020204030204" pitchFamily="34" charset="0"/>
              </a:rPr>
              <a:t>Knowledge of spectral aerosol absorption is a path to aerosol speciation.</a:t>
            </a:r>
            <a:r>
              <a:rPr kumimoji="0" lang="en-US" sz="160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lang="en-US" sz="1600" dirty="0">
                <a:solidFill>
                  <a:srgbClr val="000000"/>
                </a:solidFill>
                <a:latin typeface="Calibri" panose="020F0502020204030204" pitchFamily="34" charset="0"/>
                <a:cs typeface="Calibri" panose="020F0502020204030204" pitchFamily="34" charset="0"/>
              </a:rPr>
              <a:t>Measured apparent aerosol light absorption properties in UV-visible are determined </a:t>
            </a:r>
            <a:r>
              <a:rPr lang="en-US" sz="1600" b="1" dirty="0">
                <a:solidFill>
                  <a:srgbClr val="000000"/>
                </a:solidFill>
                <a:latin typeface="Calibri" panose="020F0502020204030204" pitchFamily="34" charset="0"/>
                <a:cs typeface="Calibri" panose="020F0502020204030204" pitchFamily="34" charset="0"/>
              </a:rPr>
              <a:t>by two light-absorbing components of black carbon (BC) and brown carbon (</a:t>
            </a:r>
            <a:r>
              <a:rPr lang="en-US" sz="1600" b="1" dirty="0" err="1">
                <a:solidFill>
                  <a:srgbClr val="000000"/>
                </a:solidFill>
                <a:latin typeface="Calibri" panose="020F0502020204030204" pitchFamily="34" charset="0"/>
                <a:cs typeface="Calibri" panose="020F0502020204030204" pitchFamily="34" charset="0"/>
              </a:rPr>
              <a:t>BrC</a:t>
            </a:r>
            <a:r>
              <a:rPr lang="en-US" sz="1600" b="1" dirty="0">
                <a:solidFill>
                  <a:srgbClr val="000000"/>
                </a:solidFill>
                <a:latin typeface="Calibri" panose="020F0502020204030204" pitchFamily="34" charset="0"/>
                <a:cs typeface="Calibri" panose="020F0502020204030204" pitchFamily="34" charset="0"/>
              </a:rPr>
              <a:t>) for smoke, hematite and goethite for dust</a:t>
            </a:r>
            <a:r>
              <a:rPr lang="en-US" sz="1600" dirty="0">
                <a:solidFill>
                  <a:srgbClr val="000000"/>
                </a:solidFill>
                <a:latin typeface="Calibri" panose="020F0502020204030204" pitchFamily="34" charset="0"/>
                <a:cs typeface="Calibri" panose="020F0502020204030204" pitchFamily="34" charset="0"/>
              </a:rPr>
              <a:t>.</a:t>
            </a:r>
            <a:endParaRPr lang="en-US" altLang="ko-KR" sz="1600" dirty="0">
              <a:solidFill>
                <a:srgbClr val="0000FF"/>
              </a:solidFill>
              <a:latin typeface="Calibri" panose="020F0502020204030204" pitchFamily="34" charset="0"/>
              <a:cs typeface="Calibri" panose="020F0502020204030204" pitchFamily="34" charset="0"/>
            </a:endParaRPr>
          </a:p>
          <a:p>
            <a:pPr marL="342900" marR="0" lvl="0" indent="-342900" algn="l" defTabSz="914400" rtl="0" eaLnBrk="1" fontAlgn="base" latinLnBrk="0" hangingPunct="1">
              <a:lnSpc>
                <a:spcPct val="100000"/>
              </a:lnSpc>
              <a:spcBef>
                <a:spcPct val="0"/>
              </a:spcBef>
              <a:spcAft>
                <a:spcPts val="600"/>
              </a:spcAft>
              <a:buClrTx/>
              <a:buSzTx/>
              <a:buFont typeface="+mj-lt"/>
              <a:buAutoNum type="arabicPeriod"/>
              <a:tabLst/>
              <a:defRPr/>
            </a:pPr>
            <a:r>
              <a:rPr kumimoji="0" lang="en-US" sz="160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Composition analysis of aerosol particles and investigation of toxicity and adverse health effects of different components is a central goal of the future NASA MAIA (Multi-Angle Imager for Aerosols) mission [Diner et al., 2018].</a:t>
            </a:r>
          </a:p>
        </p:txBody>
      </p:sp>
      <p:pic>
        <p:nvPicPr>
          <p:cNvPr id="17" name="Picture 16">
            <a:extLst>
              <a:ext uri="{FF2B5EF4-FFF2-40B4-BE49-F238E27FC236}">
                <a16:creationId xmlns:a16="http://schemas.microsoft.com/office/drawing/2014/main" id="{C44D9705-4A92-EF79-59D3-52F444917387}"/>
              </a:ext>
            </a:extLst>
          </p:cNvPr>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23" y="0"/>
            <a:ext cx="1104900" cy="914400"/>
          </a:xfrm>
          <a:prstGeom prst="rect">
            <a:avLst/>
          </a:prstGeom>
        </p:spPr>
      </p:pic>
      <p:grpSp>
        <p:nvGrpSpPr>
          <p:cNvPr id="53" name="Group 52">
            <a:extLst>
              <a:ext uri="{FF2B5EF4-FFF2-40B4-BE49-F238E27FC236}">
                <a16:creationId xmlns:a16="http://schemas.microsoft.com/office/drawing/2014/main" id="{D60F1E9F-67A7-56E4-1AAF-7E36C972B85E}"/>
              </a:ext>
            </a:extLst>
          </p:cNvPr>
          <p:cNvGrpSpPr>
            <a:grpSpLocks noChangeAspect="1"/>
          </p:cNvGrpSpPr>
          <p:nvPr/>
        </p:nvGrpSpPr>
        <p:grpSpPr>
          <a:xfrm>
            <a:off x="332279" y="3331560"/>
            <a:ext cx="1741499" cy="2395406"/>
            <a:chOff x="365973" y="971550"/>
            <a:chExt cx="4196448" cy="5772150"/>
          </a:xfrm>
        </p:grpSpPr>
        <p:pic>
          <p:nvPicPr>
            <p:cNvPr id="55" name="Picture 54">
              <a:extLst>
                <a:ext uri="{FF2B5EF4-FFF2-40B4-BE49-F238E27FC236}">
                  <a16:creationId xmlns:a16="http://schemas.microsoft.com/office/drawing/2014/main" id="{3A930212-02CA-4C81-DC0E-CC1B6EEF423B}"/>
                </a:ext>
              </a:extLst>
            </p:cNvPr>
            <p:cNvPicPr>
              <a:picLocks noChangeAspect="1"/>
            </p:cNvPicPr>
            <p:nvPr/>
          </p:nvPicPr>
          <p:blipFill>
            <a:blip r:embed="rId4"/>
            <a:stretch>
              <a:fillRect/>
            </a:stretch>
          </p:blipFill>
          <p:spPr>
            <a:xfrm>
              <a:off x="378936" y="971550"/>
              <a:ext cx="4183485" cy="5772150"/>
            </a:xfrm>
            <a:prstGeom prst="rect">
              <a:avLst/>
            </a:prstGeom>
          </p:spPr>
        </p:pic>
        <p:sp>
          <p:nvSpPr>
            <p:cNvPr id="56" name="Rectangle 55">
              <a:extLst>
                <a:ext uri="{FF2B5EF4-FFF2-40B4-BE49-F238E27FC236}">
                  <a16:creationId xmlns:a16="http://schemas.microsoft.com/office/drawing/2014/main" id="{1C576145-201C-6835-6672-86C85A91D59D}"/>
                </a:ext>
              </a:extLst>
            </p:cNvPr>
            <p:cNvSpPr/>
            <p:nvPr/>
          </p:nvSpPr>
          <p:spPr bwMode="auto">
            <a:xfrm>
              <a:off x="365973" y="3943178"/>
              <a:ext cx="4145905" cy="1470740"/>
            </a:xfrm>
            <a:prstGeom prst="rect">
              <a:avLst/>
            </a:prstGeom>
            <a:noFill/>
            <a:ln w="28575" cap="flat" cmpd="sng" algn="ctr">
              <a:solidFill>
                <a:srgbClr val="FF0000"/>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1" u="none" strike="noStrike" cap="none" normalizeH="0" baseline="0">
                <a:ln>
                  <a:noFill/>
                </a:ln>
                <a:solidFill>
                  <a:schemeClr val="tx1"/>
                </a:solidFill>
                <a:effectLst/>
                <a:latin typeface="Arial" charset="0"/>
              </a:endParaRPr>
            </a:p>
          </p:txBody>
        </p:sp>
      </p:grpSp>
      <p:pic>
        <p:nvPicPr>
          <p:cNvPr id="60" name="Picture 59">
            <a:extLst>
              <a:ext uri="{FF2B5EF4-FFF2-40B4-BE49-F238E27FC236}">
                <a16:creationId xmlns:a16="http://schemas.microsoft.com/office/drawing/2014/main" id="{3557DEDB-2153-35F6-6E8B-3AF9D4D25912}"/>
              </a:ext>
            </a:extLst>
          </p:cNvPr>
          <p:cNvPicPr>
            <a:picLocks noChangeAspect="1"/>
          </p:cNvPicPr>
          <p:nvPr/>
        </p:nvPicPr>
        <p:blipFill rotWithShape="1">
          <a:blip r:embed="rId4"/>
          <a:srcRect t="50266" b="21529"/>
          <a:stretch/>
        </p:blipFill>
        <p:spPr>
          <a:xfrm>
            <a:off x="1425912" y="5048951"/>
            <a:ext cx="4360601" cy="1696982"/>
          </a:xfrm>
          <a:prstGeom prst="rect">
            <a:avLst/>
          </a:prstGeom>
          <a:ln w="28575">
            <a:solidFill>
              <a:srgbClr val="FF0000"/>
            </a:solidFill>
            <a:prstDash val="sysDash"/>
          </a:ln>
        </p:spPr>
      </p:pic>
      <p:sp>
        <p:nvSpPr>
          <p:cNvPr id="62" name="TextBox 61">
            <a:extLst>
              <a:ext uri="{FF2B5EF4-FFF2-40B4-BE49-F238E27FC236}">
                <a16:creationId xmlns:a16="http://schemas.microsoft.com/office/drawing/2014/main" id="{E1F54470-C26B-3C4D-88FB-26EDC6254C3C}"/>
              </a:ext>
            </a:extLst>
          </p:cNvPr>
          <p:cNvSpPr txBox="1"/>
          <p:nvPr/>
        </p:nvSpPr>
        <p:spPr>
          <a:xfrm>
            <a:off x="2315377" y="3441434"/>
            <a:ext cx="347113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i="1" dirty="0">
                <a:solidFill>
                  <a:srgbClr val="0070C0"/>
                </a:solidFill>
                <a:latin typeface="Calibri" panose="020F0502020204030204" pitchFamily="34" charset="0"/>
                <a:cs typeface="Calibri" panose="020F0502020204030204" pitchFamily="34" charset="0"/>
              </a:rPr>
              <a:t>Components</a:t>
            </a:r>
            <a:r>
              <a:rPr lang="ko-KR" altLang="en-US" sz="1600" i="1" dirty="0">
                <a:solidFill>
                  <a:srgbClr val="0070C0"/>
                </a:solidFill>
                <a:latin typeface="Calibri" panose="020F0502020204030204" pitchFamily="34" charset="0"/>
                <a:cs typeface="Calibri" panose="020F0502020204030204" pitchFamily="34" charset="0"/>
              </a:rPr>
              <a:t> </a:t>
            </a:r>
            <a:r>
              <a:rPr lang="en-US" altLang="ko-KR" sz="1600" i="1" dirty="0">
                <a:solidFill>
                  <a:srgbClr val="0070C0"/>
                </a:solidFill>
                <a:latin typeface="Calibri" panose="020F0502020204030204" pitchFamily="34" charset="0"/>
                <a:cs typeface="Calibri" panose="020F0502020204030204" pitchFamily="34" charset="0"/>
              </a:rPr>
              <a:t>of</a:t>
            </a:r>
            <a:r>
              <a:rPr lang="ko-KR" altLang="en-US" sz="1600" i="1" dirty="0">
                <a:solidFill>
                  <a:srgbClr val="0070C0"/>
                </a:solidFill>
                <a:latin typeface="Calibri" panose="020F0502020204030204" pitchFamily="34" charset="0"/>
                <a:cs typeface="Calibri" panose="020F0502020204030204" pitchFamily="34" charset="0"/>
              </a:rPr>
              <a:t> </a:t>
            </a:r>
            <a:r>
              <a:rPr lang="en-US" altLang="ko-KR" sz="1600" i="1" dirty="0">
                <a:solidFill>
                  <a:srgbClr val="0070C0"/>
                </a:solidFill>
                <a:latin typeface="Calibri" panose="020F0502020204030204" pitchFamily="34" charset="0"/>
                <a:cs typeface="Calibri" panose="020F0502020204030204" pitchFamily="34" charset="0"/>
              </a:rPr>
              <a:t>Radiative</a:t>
            </a:r>
            <a:r>
              <a:rPr lang="ko-KR" altLang="en-US" sz="1600" i="1" dirty="0">
                <a:solidFill>
                  <a:srgbClr val="0070C0"/>
                </a:solidFill>
                <a:latin typeface="Calibri" panose="020F0502020204030204" pitchFamily="34" charset="0"/>
                <a:cs typeface="Calibri" panose="020F0502020204030204" pitchFamily="34" charset="0"/>
              </a:rPr>
              <a:t> </a:t>
            </a:r>
            <a:r>
              <a:rPr lang="en-US" altLang="ko-KR" sz="1600" i="1" dirty="0">
                <a:solidFill>
                  <a:srgbClr val="0070C0"/>
                </a:solidFill>
                <a:latin typeface="Calibri" panose="020F0502020204030204" pitchFamily="34" charset="0"/>
                <a:cs typeface="Calibri" panose="020F0502020204030204" pitchFamily="34" charset="0"/>
              </a:rPr>
              <a:t>Forcing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rPr>
              <a:t>[IPCC, 2013 - </a:t>
            </a:r>
            <a:r>
              <a:rPr lang="en-US" sz="1600" i="1" dirty="0">
                <a:solidFill>
                  <a:srgbClr val="0070C0"/>
                </a:solidFill>
                <a:latin typeface="Calibri" panose="020F0502020204030204" pitchFamily="34" charset="0"/>
                <a:cs typeface="Calibri" panose="020F0502020204030204" pitchFamily="34" charset="0"/>
              </a:rPr>
              <a:t>WG1AR5 </a:t>
            </a:r>
            <a:r>
              <a:rPr kumimoji="0" lang="en-US" sz="1600" b="0" i="1" u="none"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rPr>
              <a:t>Fig. 8.17] </a:t>
            </a:r>
          </a:p>
        </p:txBody>
      </p:sp>
      <p:cxnSp>
        <p:nvCxnSpPr>
          <p:cNvPr id="64" name="Straight Connector 63">
            <a:extLst>
              <a:ext uri="{FF2B5EF4-FFF2-40B4-BE49-F238E27FC236}">
                <a16:creationId xmlns:a16="http://schemas.microsoft.com/office/drawing/2014/main" id="{A9E8E856-E81D-F558-88FC-BEFBACF93B3C}"/>
              </a:ext>
            </a:extLst>
          </p:cNvPr>
          <p:cNvCxnSpPr>
            <a:cxnSpLocks/>
          </p:cNvCxnSpPr>
          <p:nvPr/>
        </p:nvCxnSpPr>
        <p:spPr bwMode="auto">
          <a:xfrm>
            <a:off x="332279" y="5175115"/>
            <a:ext cx="1093633" cy="1570818"/>
          </a:xfrm>
          <a:prstGeom prst="line">
            <a:avLst/>
          </a:prstGeom>
          <a:solidFill>
            <a:schemeClr val="accent1"/>
          </a:solidFill>
          <a:ln w="6350" cap="flat" cmpd="sng" algn="ctr">
            <a:solidFill>
              <a:srgbClr val="FF0000"/>
            </a:solidFill>
            <a:prstDash val="solid"/>
            <a:round/>
            <a:headEnd type="none" w="med" len="med"/>
            <a:tailEnd type="none" w="med" len="med"/>
          </a:ln>
          <a:effectLst/>
        </p:spPr>
      </p:cxnSp>
      <p:cxnSp>
        <p:nvCxnSpPr>
          <p:cNvPr id="65" name="Straight Connector 64">
            <a:extLst>
              <a:ext uri="{FF2B5EF4-FFF2-40B4-BE49-F238E27FC236}">
                <a16:creationId xmlns:a16="http://schemas.microsoft.com/office/drawing/2014/main" id="{E2E82D96-EBF6-B0E2-4DE2-742E0EE9C863}"/>
              </a:ext>
            </a:extLst>
          </p:cNvPr>
          <p:cNvCxnSpPr>
            <a:cxnSpLocks/>
          </p:cNvCxnSpPr>
          <p:nvPr/>
        </p:nvCxnSpPr>
        <p:spPr bwMode="auto">
          <a:xfrm>
            <a:off x="2052803" y="4564767"/>
            <a:ext cx="3733709" cy="484184"/>
          </a:xfrm>
          <a:prstGeom prst="line">
            <a:avLst/>
          </a:prstGeom>
          <a:solidFill>
            <a:schemeClr val="accent1"/>
          </a:solidFill>
          <a:ln w="6350" cap="flat" cmpd="sng" algn="ctr">
            <a:solidFill>
              <a:srgbClr val="FF0000"/>
            </a:solidFill>
            <a:prstDash val="solid"/>
            <a:round/>
            <a:headEnd type="none" w="med" len="med"/>
            <a:tailEnd type="none" w="med" len="med"/>
          </a:ln>
          <a:effectLst/>
        </p:spPr>
      </p:cxnSp>
      <p:grpSp>
        <p:nvGrpSpPr>
          <p:cNvPr id="74" name="Group 73">
            <a:extLst>
              <a:ext uri="{FF2B5EF4-FFF2-40B4-BE49-F238E27FC236}">
                <a16:creationId xmlns:a16="http://schemas.microsoft.com/office/drawing/2014/main" id="{23354235-52E7-8D68-3CF7-ECEC8A388CF9}"/>
              </a:ext>
            </a:extLst>
          </p:cNvPr>
          <p:cNvGrpSpPr>
            <a:grpSpLocks noChangeAspect="1"/>
          </p:cNvGrpSpPr>
          <p:nvPr/>
        </p:nvGrpSpPr>
        <p:grpSpPr>
          <a:xfrm>
            <a:off x="6310632" y="4023503"/>
            <a:ext cx="5505833" cy="2722430"/>
            <a:chOff x="6215997" y="4165574"/>
            <a:chExt cx="5208743" cy="2575530"/>
          </a:xfrm>
        </p:grpSpPr>
        <p:pic>
          <p:nvPicPr>
            <p:cNvPr id="71" name="Picture 70">
              <a:extLst>
                <a:ext uri="{FF2B5EF4-FFF2-40B4-BE49-F238E27FC236}">
                  <a16:creationId xmlns:a16="http://schemas.microsoft.com/office/drawing/2014/main" id="{23A5DD6D-5CAD-5AC7-C9F6-0C0F500AC210}"/>
                </a:ext>
              </a:extLst>
            </p:cNvPr>
            <p:cNvPicPr>
              <a:picLocks noChangeAspect="1"/>
            </p:cNvPicPr>
            <p:nvPr/>
          </p:nvPicPr>
          <p:blipFill rotWithShape="1">
            <a:blip r:embed="rId5"/>
            <a:srcRect l="49856"/>
            <a:stretch/>
          </p:blipFill>
          <p:spPr>
            <a:xfrm>
              <a:off x="6215997" y="4165574"/>
              <a:ext cx="2571319" cy="2555901"/>
            </a:xfrm>
            <a:prstGeom prst="rect">
              <a:avLst/>
            </a:prstGeom>
          </p:spPr>
        </p:pic>
        <p:pic>
          <p:nvPicPr>
            <p:cNvPr id="72" name="Picture 71">
              <a:extLst>
                <a:ext uri="{FF2B5EF4-FFF2-40B4-BE49-F238E27FC236}">
                  <a16:creationId xmlns:a16="http://schemas.microsoft.com/office/drawing/2014/main" id="{46D27570-5F44-A276-F86F-065853FC23A0}"/>
                </a:ext>
              </a:extLst>
            </p:cNvPr>
            <p:cNvPicPr>
              <a:picLocks noChangeAspect="1"/>
            </p:cNvPicPr>
            <p:nvPr/>
          </p:nvPicPr>
          <p:blipFill rotWithShape="1">
            <a:blip r:embed="rId6"/>
            <a:srcRect l="50835" b="4702"/>
            <a:stretch/>
          </p:blipFill>
          <p:spPr>
            <a:xfrm>
              <a:off x="8787317" y="4185030"/>
              <a:ext cx="2637423" cy="2556074"/>
            </a:xfrm>
            <a:prstGeom prst="rect">
              <a:avLst/>
            </a:prstGeom>
            <a:noFill/>
          </p:spPr>
        </p:pic>
      </p:grpSp>
      <p:sp>
        <p:nvSpPr>
          <p:cNvPr id="73" name="TextBox 72">
            <a:extLst>
              <a:ext uri="{FF2B5EF4-FFF2-40B4-BE49-F238E27FC236}">
                <a16:creationId xmlns:a16="http://schemas.microsoft.com/office/drawing/2014/main" id="{99EF47A7-84A5-5744-A6D1-D533EB9FB7EC}"/>
              </a:ext>
            </a:extLst>
          </p:cNvPr>
          <p:cNvSpPr txBox="1"/>
          <p:nvPr/>
        </p:nvSpPr>
        <p:spPr>
          <a:xfrm>
            <a:off x="6878755" y="3438728"/>
            <a:ext cx="3980041"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i="1" dirty="0">
                <a:solidFill>
                  <a:srgbClr val="0070C0"/>
                </a:solidFill>
                <a:latin typeface="Calibri" panose="020F0502020204030204"/>
              </a:rPr>
              <a:t>Imaginary refractive index of soil mineralogy component (left) and BC/</a:t>
            </a:r>
            <a:r>
              <a:rPr lang="en-US" sz="1600" i="1" dirty="0" err="1">
                <a:solidFill>
                  <a:srgbClr val="0070C0"/>
                </a:solidFill>
                <a:latin typeface="Calibri" panose="020F0502020204030204"/>
              </a:rPr>
              <a:t>BrC</a:t>
            </a:r>
            <a:r>
              <a:rPr lang="en-US" sz="1600" i="1" dirty="0">
                <a:solidFill>
                  <a:srgbClr val="0070C0"/>
                </a:solidFill>
                <a:latin typeface="Calibri" panose="020F0502020204030204"/>
              </a:rPr>
              <a:t> (right)</a:t>
            </a:r>
            <a:endParaRPr kumimoji="0" lang="en-US" sz="1600" i="1" u="none" strike="noStrike" kern="1200" cap="none" spc="0" normalizeH="0" baseline="0" noProof="0" dirty="0">
              <a:ln>
                <a:noFill/>
              </a:ln>
              <a:solidFill>
                <a:srgbClr val="0070C0"/>
              </a:solidFill>
              <a:effectLst/>
              <a:uLnTx/>
              <a:uFillTx/>
              <a:latin typeface="Calibri" panose="020F0502020204030204"/>
              <a:ea typeface="+mn-ea"/>
              <a:cs typeface="+mn-cs"/>
            </a:endParaRPr>
          </a:p>
        </p:txBody>
      </p:sp>
      <p:sp>
        <p:nvSpPr>
          <p:cNvPr id="75" name="TextBox 74">
            <a:extLst>
              <a:ext uri="{FF2B5EF4-FFF2-40B4-BE49-F238E27FC236}">
                <a16:creationId xmlns:a16="http://schemas.microsoft.com/office/drawing/2014/main" id="{2A3E2241-44CD-2F13-4D0C-EE703B0CAA5A}"/>
              </a:ext>
            </a:extLst>
          </p:cNvPr>
          <p:cNvSpPr txBox="1"/>
          <p:nvPr/>
        </p:nvSpPr>
        <p:spPr>
          <a:xfrm>
            <a:off x="6878755" y="4221486"/>
            <a:ext cx="1039228" cy="307777"/>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i="1" dirty="0">
                <a:latin typeface="Calibri" panose="020F0502020204030204"/>
              </a:rPr>
              <a:t>Hematite</a:t>
            </a:r>
            <a:endParaRPr kumimoji="0" lang="en-US" sz="1400" b="1" i="1" u="none" strike="noStrike" kern="1200" cap="none" spc="0" normalizeH="0" baseline="0" noProof="0" dirty="0">
              <a:ln>
                <a:noFill/>
              </a:ln>
              <a:effectLst/>
              <a:uLnTx/>
              <a:uFillTx/>
              <a:latin typeface="Calibri" panose="020F0502020204030204"/>
              <a:ea typeface="+mn-ea"/>
              <a:cs typeface="+mn-cs"/>
            </a:endParaRPr>
          </a:p>
        </p:txBody>
      </p:sp>
      <p:sp>
        <p:nvSpPr>
          <p:cNvPr id="76" name="TextBox 75">
            <a:extLst>
              <a:ext uri="{FF2B5EF4-FFF2-40B4-BE49-F238E27FC236}">
                <a16:creationId xmlns:a16="http://schemas.microsoft.com/office/drawing/2014/main" id="{9E5AE828-B511-B6C3-C208-B6F55CDF137F}"/>
              </a:ext>
            </a:extLst>
          </p:cNvPr>
          <p:cNvSpPr txBox="1"/>
          <p:nvPr/>
        </p:nvSpPr>
        <p:spPr>
          <a:xfrm>
            <a:off x="6700415" y="5641550"/>
            <a:ext cx="955253" cy="307777"/>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i="1" dirty="0">
                <a:latin typeface="Calibri" panose="020F0502020204030204"/>
              </a:rPr>
              <a:t>Goethite</a:t>
            </a:r>
            <a:endParaRPr kumimoji="0" lang="en-US" sz="1400" b="1" i="1" u="none" strike="noStrike" kern="1200" cap="none" spc="0" normalizeH="0" baseline="0" noProof="0" dirty="0">
              <a:ln>
                <a:noFill/>
              </a:ln>
              <a:effectLst/>
              <a:uLnTx/>
              <a:uFillTx/>
              <a:latin typeface="Calibri" panose="020F0502020204030204"/>
              <a:ea typeface="+mn-ea"/>
              <a:cs typeface="+mn-cs"/>
            </a:endParaRPr>
          </a:p>
        </p:txBody>
      </p:sp>
      <p:sp>
        <p:nvSpPr>
          <p:cNvPr id="77" name="TextBox 76">
            <a:extLst>
              <a:ext uri="{FF2B5EF4-FFF2-40B4-BE49-F238E27FC236}">
                <a16:creationId xmlns:a16="http://schemas.microsoft.com/office/drawing/2014/main" id="{0D0EED5E-AB16-1C2A-6945-40342958DF79}"/>
              </a:ext>
            </a:extLst>
          </p:cNvPr>
          <p:cNvSpPr txBox="1"/>
          <p:nvPr/>
        </p:nvSpPr>
        <p:spPr>
          <a:xfrm>
            <a:off x="10264127" y="5675088"/>
            <a:ext cx="501961"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i="1" dirty="0" err="1">
                <a:latin typeface="Calibri" panose="020F0502020204030204"/>
              </a:rPr>
              <a:t>BrC</a:t>
            </a:r>
            <a:endParaRPr kumimoji="0" lang="en-US" sz="1400" b="1" i="1" u="none" strike="noStrike" kern="1200" cap="none" spc="0" normalizeH="0" baseline="0" noProof="0" dirty="0">
              <a:ln>
                <a:noFill/>
              </a:ln>
              <a:effectLst/>
              <a:uLnTx/>
              <a:uFillTx/>
              <a:latin typeface="Calibri" panose="020F0502020204030204"/>
              <a:ea typeface="+mn-ea"/>
              <a:cs typeface="+mn-cs"/>
            </a:endParaRPr>
          </a:p>
        </p:txBody>
      </p:sp>
      <p:sp>
        <p:nvSpPr>
          <p:cNvPr id="78" name="TextBox 77">
            <a:extLst>
              <a:ext uri="{FF2B5EF4-FFF2-40B4-BE49-F238E27FC236}">
                <a16:creationId xmlns:a16="http://schemas.microsoft.com/office/drawing/2014/main" id="{C9431CFA-AADB-B791-0EBA-263856E200E9}"/>
              </a:ext>
            </a:extLst>
          </p:cNvPr>
          <p:cNvSpPr txBox="1"/>
          <p:nvPr/>
        </p:nvSpPr>
        <p:spPr>
          <a:xfrm>
            <a:off x="10042823" y="4652970"/>
            <a:ext cx="501961"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i="1" dirty="0">
                <a:latin typeface="Calibri" panose="020F0502020204030204"/>
              </a:rPr>
              <a:t>BC</a:t>
            </a:r>
            <a:endParaRPr kumimoji="0" lang="en-US" sz="1400" b="1" i="1" u="none" strike="noStrike" kern="1200" cap="none" spc="0" normalizeH="0" baseline="0" noProof="0" dirty="0">
              <a:ln>
                <a:noFill/>
              </a:ln>
              <a:effectLst/>
              <a:uLnTx/>
              <a:uFillTx/>
              <a:latin typeface="Calibri" panose="020F0502020204030204"/>
              <a:ea typeface="+mn-ea"/>
              <a:cs typeface="+mn-cs"/>
            </a:endParaRPr>
          </a:p>
        </p:txBody>
      </p:sp>
      <p:cxnSp>
        <p:nvCxnSpPr>
          <p:cNvPr id="80" name="Straight Arrow Connector 79">
            <a:extLst>
              <a:ext uri="{FF2B5EF4-FFF2-40B4-BE49-F238E27FC236}">
                <a16:creationId xmlns:a16="http://schemas.microsoft.com/office/drawing/2014/main" id="{04B63695-D83C-D712-6690-C42CB8B3AE30}"/>
              </a:ext>
            </a:extLst>
          </p:cNvPr>
          <p:cNvCxnSpPr>
            <a:cxnSpLocks/>
          </p:cNvCxnSpPr>
          <p:nvPr/>
        </p:nvCxnSpPr>
        <p:spPr bwMode="auto">
          <a:xfrm flipH="1" flipV="1">
            <a:off x="9975921" y="4279598"/>
            <a:ext cx="317882" cy="373372"/>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82" name="Straight Arrow Connector 81">
            <a:extLst>
              <a:ext uri="{FF2B5EF4-FFF2-40B4-BE49-F238E27FC236}">
                <a16:creationId xmlns:a16="http://schemas.microsoft.com/office/drawing/2014/main" id="{334F0BEE-F6A4-9AA8-5892-63E6BC5FA97A}"/>
              </a:ext>
            </a:extLst>
          </p:cNvPr>
          <p:cNvCxnSpPr>
            <a:cxnSpLocks/>
            <a:stCxn id="78" idx="2"/>
          </p:cNvCxnSpPr>
          <p:nvPr/>
        </p:nvCxnSpPr>
        <p:spPr bwMode="auto">
          <a:xfrm flipH="1">
            <a:off x="9975920" y="4960747"/>
            <a:ext cx="317884" cy="143852"/>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85" name="Straight Arrow Connector 84">
            <a:extLst>
              <a:ext uri="{FF2B5EF4-FFF2-40B4-BE49-F238E27FC236}">
                <a16:creationId xmlns:a16="http://schemas.microsoft.com/office/drawing/2014/main" id="{8E022FD5-DC5A-6D9F-52D1-C23039276770}"/>
              </a:ext>
            </a:extLst>
          </p:cNvPr>
          <p:cNvCxnSpPr>
            <a:cxnSpLocks/>
            <a:stCxn id="77" idx="1"/>
          </p:cNvCxnSpPr>
          <p:nvPr/>
        </p:nvCxnSpPr>
        <p:spPr bwMode="auto">
          <a:xfrm flipH="1">
            <a:off x="9784760" y="5828977"/>
            <a:ext cx="479367" cy="54849"/>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86" name="Straight Arrow Connector 85">
            <a:extLst>
              <a:ext uri="{FF2B5EF4-FFF2-40B4-BE49-F238E27FC236}">
                <a16:creationId xmlns:a16="http://schemas.microsoft.com/office/drawing/2014/main" id="{ED964BFE-4FFB-50B2-3121-7558E02D9854}"/>
              </a:ext>
            </a:extLst>
          </p:cNvPr>
          <p:cNvCxnSpPr>
            <a:cxnSpLocks/>
            <a:stCxn id="77" idx="1"/>
          </p:cNvCxnSpPr>
          <p:nvPr/>
        </p:nvCxnSpPr>
        <p:spPr bwMode="auto">
          <a:xfrm flipH="1">
            <a:off x="9784761" y="5828977"/>
            <a:ext cx="479366" cy="412539"/>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Tree>
    <p:extLst>
      <p:ext uri="{BB962C8B-B14F-4D97-AF65-F5344CB8AC3E}">
        <p14:creationId xmlns:p14="http://schemas.microsoft.com/office/powerpoint/2010/main" val="20919323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CF42391-2420-4F7C-B292-6310F6C5DCD2}"/>
              </a:ext>
            </a:extLst>
          </p:cNvPr>
          <p:cNvSpPr>
            <a:spLocks noGrp="1"/>
          </p:cNvSpPr>
          <p:nvPr>
            <p:ph type="sldNum" sz="quarter" idx="12"/>
          </p:nvPr>
        </p:nvSpPr>
        <p:spPr>
          <a:xfrm>
            <a:off x="8766783" y="6394814"/>
            <a:ext cx="2844800" cy="47625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795A5-5DC6-4E89-855C-E7B9590EB56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C66B05EB-BB17-6ADE-1B18-690E9CB936F8}"/>
              </a:ext>
            </a:extLst>
          </p:cNvPr>
          <p:cNvPicPr>
            <a:picLocks noChangeAspect="1"/>
          </p:cNvPicPr>
          <p:nvPr/>
        </p:nvPicPr>
        <p:blipFill rotWithShape="1">
          <a:blip r:embed="rId3"/>
          <a:srcRect l="33535" b="22491"/>
          <a:stretch/>
        </p:blipFill>
        <p:spPr>
          <a:xfrm>
            <a:off x="5778651" y="3968178"/>
            <a:ext cx="5343797" cy="2644141"/>
          </a:xfrm>
          <a:prstGeom prst="rect">
            <a:avLst/>
          </a:prstGeom>
        </p:spPr>
      </p:pic>
      <p:pic>
        <p:nvPicPr>
          <p:cNvPr id="3" name="Picture 4">
            <a:extLst>
              <a:ext uri="{FF2B5EF4-FFF2-40B4-BE49-F238E27FC236}">
                <a16:creationId xmlns:a16="http://schemas.microsoft.com/office/drawing/2014/main" id="{A18ED99C-D3F0-AC4A-66EC-1E5725D7A6A5}"/>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50847" b="87"/>
          <a:stretch/>
        </p:blipFill>
        <p:spPr bwMode="auto">
          <a:xfrm>
            <a:off x="695420" y="4012602"/>
            <a:ext cx="4514141" cy="248747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TextBox 5">
            <a:extLst>
              <a:ext uri="{FF2B5EF4-FFF2-40B4-BE49-F238E27FC236}">
                <a16:creationId xmlns:a16="http://schemas.microsoft.com/office/drawing/2014/main" id="{C0CC825C-AD18-5853-4D5C-25F6B6A46861}"/>
              </a:ext>
            </a:extLst>
          </p:cNvPr>
          <p:cNvSpPr txBox="1"/>
          <p:nvPr/>
        </p:nvSpPr>
        <p:spPr>
          <a:xfrm>
            <a:off x="808254" y="3699313"/>
            <a:ext cx="4401307"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54A6"/>
                </a:solidFill>
                <a:effectLst/>
                <a:uLnTx/>
                <a:uFillTx/>
                <a:latin typeface="Calibri" panose="020F0502020204030204"/>
                <a:ea typeface="+mn-ea"/>
                <a:cs typeface="+mn-cs"/>
              </a:rPr>
              <a:t>Russell et al., 2014, JGR, </a:t>
            </a:r>
            <a:r>
              <a:rPr kumimoji="0" lang="en-US" altLang="en-US" sz="1400" b="1" u="none" strike="noStrike" kern="1200" cap="none" spc="0" normalizeH="0" baseline="0" noProof="0" dirty="0">
                <a:ln>
                  <a:noFill/>
                </a:ln>
                <a:solidFill>
                  <a:srgbClr val="0054A6"/>
                </a:solidFill>
                <a:effectLst/>
                <a:uLnTx/>
                <a:uFillTx/>
                <a:latin typeface="Calibri" panose="020F0502020204030204"/>
                <a:ea typeface="+mn-ea"/>
                <a:cs typeface="+mn-cs"/>
              </a:rPr>
              <a:t>119, doi:10.1002/2013JD021411</a:t>
            </a:r>
            <a:endParaRPr kumimoji="0" lang="en-US" sz="14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D89AF397-7437-057D-32F4-40D6CC2ABC93}"/>
              </a:ext>
            </a:extLst>
          </p:cNvPr>
          <p:cNvSpPr txBox="1"/>
          <p:nvPr/>
        </p:nvSpPr>
        <p:spPr>
          <a:xfrm>
            <a:off x="5813238" y="3702741"/>
            <a:ext cx="605629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54A6"/>
                </a:solidFill>
                <a:effectLst/>
                <a:uLnTx/>
                <a:uFillTx/>
                <a:latin typeface="Calibri" panose="020F0502020204030204"/>
                <a:ea typeface="+mn-ea"/>
                <a:cs typeface="+mn-cs"/>
              </a:rPr>
              <a:t>N. </a:t>
            </a:r>
            <a:r>
              <a:rPr kumimoji="0" lang="en-US" sz="1400" b="1" i="0" u="none" strike="noStrike" kern="1200" cap="none" spc="0" normalizeH="0" baseline="0" noProof="0" dirty="0" err="1">
                <a:ln>
                  <a:noFill/>
                </a:ln>
                <a:solidFill>
                  <a:srgbClr val="0054A6"/>
                </a:solidFill>
                <a:effectLst/>
                <a:uLnTx/>
                <a:uFillTx/>
                <a:latin typeface="Calibri" panose="020F0502020204030204"/>
                <a:ea typeface="+mn-ea"/>
                <a:cs typeface="+mn-cs"/>
              </a:rPr>
              <a:t>Schutgens</a:t>
            </a:r>
            <a:r>
              <a:rPr kumimoji="0" lang="en-US" sz="1400" b="1" i="0" u="none" strike="noStrike" kern="1200" cap="none" spc="0" normalizeH="0" baseline="0" noProof="0" dirty="0">
                <a:ln>
                  <a:noFill/>
                </a:ln>
                <a:solidFill>
                  <a:srgbClr val="0054A6"/>
                </a:solidFill>
                <a:effectLst/>
                <a:uLnTx/>
                <a:uFillTx/>
                <a:latin typeface="Calibri" panose="020F0502020204030204"/>
                <a:ea typeface="+mn-ea"/>
                <a:cs typeface="+mn-cs"/>
              </a:rPr>
              <a:t> et al., 2021, ACP - AEROCOM and AEROSAT AAOD and SSA study</a:t>
            </a:r>
          </a:p>
        </p:txBody>
      </p:sp>
      <p:sp>
        <p:nvSpPr>
          <p:cNvPr id="15" name="TextBox 14">
            <a:extLst>
              <a:ext uri="{FF2B5EF4-FFF2-40B4-BE49-F238E27FC236}">
                <a16:creationId xmlns:a16="http://schemas.microsoft.com/office/drawing/2014/main" id="{824C645C-D854-40A7-6A1F-CD17F3EA3182}"/>
              </a:ext>
            </a:extLst>
          </p:cNvPr>
          <p:cNvSpPr txBox="1"/>
          <p:nvPr/>
        </p:nvSpPr>
        <p:spPr>
          <a:xfrm>
            <a:off x="388664" y="174893"/>
            <a:ext cx="11437529" cy="523220"/>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80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History of UV-Visible Aerosol Absorption</a:t>
            </a:r>
            <a:endParaRPr kumimoji="0" lang="en-US" sz="2800" u="none" strike="noStrike" kern="1200" cap="none" spc="0" normalizeH="0" baseline="3000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2" name="TextBox 21">
            <a:extLst>
              <a:ext uri="{FF2B5EF4-FFF2-40B4-BE49-F238E27FC236}">
                <a16:creationId xmlns:a16="http://schemas.microsoft.com/office/drawing/2014/main" id="{603D2C51-4E4B-0C04-9F7A-039D5AD9CA15}"/>
              </a:ext>
            </a:extLst>
          </p:cNvPr>
          <p:cNvSpPr txBox="1"/>
          <p:nvPr/>
        </p:nvSpPr>
        <p:spPr>
          <a:xfrm>
            <a:off x="695420" y="980710"/>
            <a:ext cx="11437528" cy="2554545"/>
          </a:xfrm>
          <a:prstGeom prst="rect">
            <a:avLst/>
          </a:prstGeom>
          <a:noFill/>
        </p:spPr>
        <p:txBody>
          <a:bodyPr wrap="square">
            <a:spAutoFit/>
          </a:bodyPr>
          <a:lstStyle/>
          <a:p>
            <a:pPr marR="0" lvl="0" algn="l" defTabSz="914400" rtl="0" eaLnBrk="1" fontAlgn="base" latinLnBrk="0" hangingPunct="1">
              <a:lnSpc>
                <a:spcPct val="100000"/>
              </a:lnSpc>
              <a:spcBef>
                <a:spcPct val="0"/>
              </a:spcBef>
              <a:buClrTx/>
              <a:buSzTx/>
              <a:tabLst/>
              <a:defRPr/>
            </a:pPr>
            <a:r>
              <a:rPr kumimoji="0" lang="en-US" sz="1600" b="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UV Aerosol Index</a:t>
            </a:r>
          </a:p>
          <a:p>
            <a:pPr marL="342900" marR="0" lvl="0" indent="-342900" algn="l" defTabSz="914400" rtl="0" eaLnBrk="1" fontAlgn="base" latinLnBrk="0" hangingPunct="1">
              <a:lnSpc>
                <a:spcPct val="100000"/>
              </a:lnSpc>
              <a:spcBef>
                <a:spcPct val="0"/>
              </a:spcBef>
              <a:buClrTx/>
              <a:buSzTx/>
              <a:buFont typeface="Arial" panose="020B0604020202020204" pitchFamily="34" charset="0"/>
              <a:buChar char="•"/>
              <a:tabLst/>
              <a:defRPr/>
            </a:pPr>
            <a:r>
              <a:rPr kumimoji="0" lang="en-US" sz="1600" b="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TOMS, OMI were the first instruments providing initially qualitative (AI) and later quantitative (SSA) information on aerosol absorption from pioneering works of Torres et al (Herman et al., 1997; Torres et al., 1998, 2002, 2018; Jethva et al., 2014).</a:t>
            </a:r>
          </a:p>
          <a:p>
            <a:pPr marL="342900" marR="0" lvl="0" indent="-342900" algn="l" defTabSz="914400" rtl="0" eaLnBrk="1" fontAlgn="base" latinLnBrk="0" hangingPunct="1">
              <a:lnSpc>
                <a:spcPct val="100000"/>
              </a:lnSpc>
              <a:spcBef>
                <a:spcPct val="0"/>
              </a:spcBef>
              <a:buClrTx/>
              <a:buSzTx/>
              <a:buFont typeface="Arial" panose="020B0604020202020204" pitchFamily="34" charset="0"/>
              <a:buChar char="•"/>
              <a:tabLst/>
              <a:defRPr/>
            </a:pPr>
            <a:endParaRPr kumimoji="0" lang="en-US" sz="1600" b="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R="0" lvl="0" algn="l" defTabSz="914400" rtl="0" eaLnBrk="1" fontAlgn="base" latinLnBrk="0" hangingPunct="1">
              <a:lnSpc>
                <a:spcPct val="100000"/>
              </a:lnSpc>
              <a:spcBef>
                <a:spcPct val="0"/>
              </a:spcBef>
              <a:buClrTx/>
              <a:buSzTx/>
              <a:tabLst/>
              <a:defRPr/>
            </a:pPr>
            <a:r>
              <a:rPr kumimoji="0" lang="en-US" sz="1600" b="1" u="none" strike="noStrike" kern="1200" cap="none" spc="0" normalizeH="0" baseline="0" noProof="0" dirty="0">
                <a:ln>
                  <a:noFill/>
                </a:ln>
                <a:solidFill>
                  <a:srgbClr val="000000"/>
                </a:solidFill>
                <a:effectLst/>
                <a:uLnTx/>
                <a:uFillTx/>
                <a:latin typeface="Calibri" panose="020F0502020204030204"/>
                <a:ea typeface="+mn-ea"/>
                <a:cs typeface="+mn-cs"/>
              </a:rPr>
              <a:t>Aerosol Absorption (SSA) from Current/Future Satellites</a:t>
            </a:r>
          </a:p>
          <a:p>
            <a:pPr marL="342900" indent="-342900" fontAlgn="base">
              <a:spcBef>
                <a:spcPct val="0"/>
              </a:spcBef>
              <a:buFont typeface="Arial" panose="020B0604020202020204" pitchFamily="34" charset="0"/>
              <a:buChar char="•"/>
              <a:defRPr/>
            </a:pPr>
            <a:r>
              <a:rPr kumimoji="0" lang="en-US" sz="1600" b="0" u="none" strike="noStrike" kern="1200" cap="none" spc="0" normalizeH="0" baseline="0" noProof="0" dirty="0">
                <a:ln>
                  <a:noFill/>
                </a:ln>
                <a:solidFill>
                  <a:srgbClr val="000000"/>
                </a:solidFill>
                <a:effectLst/>
                <a:uLnTx/>
                <a:uFillTx/>
                <a:latin typeface="Calibri" panose="020F0502020204030204"/>
                <a:ea typeface="+mn-ea"/>
                <a:cs typeface="+mn-cs"/>
              </a:rPr>
              <a:t>OMAERUV Algorithm on Aura/OMI, DSCOVR EPIC, OMPS on SNPP, S5p/</a:t>
            </a:r>
            <a:r>
              <a:rPr kumimoji="0" lang="en-US" sz="1600" b="0" u="none" strike="noStrike" kern="1200" cap="none" spc="0" normalizeH="0" baseline="0" noProof="0" dirty="0" err="1">
                <a:ln>
                  <a:noFill/>
                </a:ln>
                <a:solidFill>
                  <a:srgbClr val="000000"/>
                </a:solidFill>
                <a:effectLst/>
                <a:uLnTx/>
                <a:uFillTx/>
                <a:latin typeface="Calibri" panose="020F0502020204030204"/>
                <a:ea typeface="+mn-ea"/>
                <a:cs typeface="+mn-cs"/>
              </a:rPr>
              <a:t>TropOMI</a:t>
            </a:r>
            <a:r>
              <a:rPr kumimoji="0" lang="en-US" sz="1600" b="0" u="none" strike="noStrike" kern="1200" cap="none" spc="0" normalizeH="0" baseline="0" noProof="0" dirty="0">
                <a:ln>
                  <a:noFill/>
                </a:ln>
                <a:solidFill>
                  <a:srgbClr val="000000"/>
                </a:solidFill>
                <a:effectLst/>
                <a:uLnTx/>
                <a:uFillTx/>
                <a:latin typeface="Calibri" panose="020F0502020204030204"/>
                <a:ea typeface="+mn-ea"/>
                <a:cs typeface="+mn-cs"/>
              </a:rPr>
              <a:t> (Torres et al., 2020) and GEMS (Kim et al., 2020);</a:t>
            </a:r>
          </a:p>
          <a:p>
            <a:pPr marL="342900" indent="-342900" fontAlgn="base">
              <a:spcBef>
                <a:spcPct val="0"/>
              </a:spcBef>
              <a:buFont typeface="Arial" panose="020B0604020202020204" pitchFamily="34" charset="0"/>
              <a:buChar char="•"/>
              <a:defRPr/>
            </a:pPr>
            <a:r>
              <a:rPr kumimoji="0" lang="en-US" sz="1600" b="0" u="none" strike="noStrike" kern="1200" cap="none" spc="0" normalizeH="0" baseline="0" noProof="0" dirty="0">
                <a:ln>
                  <a:noFill/>
                </a:ln>
                <a:solidFill>
                  <a:srgbClr val="000000"/>
                </a:solidFill>
                <a:effectLst/>
                <a:uLnTx/>
                <a:uFillTx/>
                <a:latin typeface="Calibri" panose="020F0502020204030204"/>
                <a:ea typeface="+mn-ea"/>
                <a:cs typeface="+mn-cs"/>
              </a:rPr>
              <a:t>MISR SSA (+ AOD, size, shape) </a:t>
            </a:r>
            <a:r>
              <a:rPr kumimoji="0" lang="da-DK" sz="1600" b="0" u="none" strike="noStrike" kern="1200" cap="none" spc="0" normalizeH="0" baseline="0" noProof="0" dirty="0">
                <a:ln>
                  <a:noFill/>
                </a:ln>
                <a:solidFill>
                  <a:prstClr val="black"/>
                </a:solidFill>
                <a:effectLst/>
                <a:uLnTx/>
                <a:uFillTx/>
                <a:latin typeface="Calibri" panose="020F0502020204030204"/>
                <a:ea typeface="+mn-ea"/>
                <a:cs typeface="+mn-cs"/>
              </a:rPr>
              <a:t>(Kahn et al., 2010; Kahn and Gaitley, 2015)</a:t>
            </a:r>
            <a:r>
              <a:rPr kumimoji="0" lang="en-US" sz="1600" b="0" u="none" strike="noStrike" kern="1200" cap="none" spc="0" normalizeH="0" baseline="0" noProof="0" dirty="0">
                <a:ln>
                  <a:noFill/>
                </a:ln>
                <a:solidFill>
                  <a:srgbClr val="000000"/>
                </a:solidFill>
                <a:effectLst/>
                <a:uLnTx/>
                <a:uFillTx/>
                <a:latin typeface="Calibri" panose="020F0502020204030204"/>
                <a:ea typeface="+mn-ea"/>
                <a:cs typeface="+mn-cs"/>
              </a:rPr>
              <a:t>;</a:t>
            </a:r>
          </a:p>
          <a:p>
            <a:pPr marL="342900" indent="-342900" fontAlgn="base">
              <a:spcBef>
                <a:spcPct val="0"/>
              </a:spcBef>
              <a:buFont typeface="Arial" panose="020B0604020202020204" pitchFamily="34" charset="0"/>
              <a:buChar char="•"/>
              <a:defRPr/>
            </a:pPr>
            <a:r>
              <a:rPr kumimoji="0" lang="en-US" sz="1600" b="0" u="none" strike="noStrike" kern="1200" cap="none" spc="0" normalizeH="0" baseline="0" noProof="0" dirty="0">
                <a:ln>
                  <a:noFill/>
                </a:ln>
                <a:solidFill>
                  <a:srgbClr val="000000"/>
                </a:solidFill>
                <a:effectLst/>
                <a:uLnTx/>
                <a:uFillTx/>
                <a:latin typeface="Calibri" panose="020F0502020204030204"/>
                <a:ea typeface="+mn-ea"/>
                <a:cs typeface="+mn-cs"/>
              </a:rPr>
              <a:t>MODIS/VIIRS DB (Hsu et al., 2013) provides AOD and SSA;</a:t>
            </a:r>
          </a:p>
          <a:p>
            <a:pPr marL="342900" indent="-342900" fontAlgn="base">
              <a:spcBef>
                <a:spcPct val="0"/>
              </a:spcBef>
              <a:buFont typeface="Arial" panose="020B0604020202020204" pitchFamily="34" charset="0"/>
              <a:buChar char="•"/>
              <a:defRPr/>
            </a:pPr>
            <a:r>
              <a:rPr kumimoji="0" lang="en-US" sz="1600" b="0" u="none" strike="noStrike" kern="1200" cap="none" spc="0" normalizeH="0" baseline="0" noProof="0" dirty="0">
                <a:ln>
                  <a:noFill/>
                </a:ln>
                <a:solidFill>
                  <a:srgbClr val="000000"/>
                </a:solidFill>
                <a:effectLst/>
                <a:uLnTx/>
                <a:uFillTx/>
                <a:latin typeface="Calibri" panose="020F0502020204030204"/>
                <a:ea typeface="+mn-ea"/>
                <a:cs typeface="+mn-cs"/>
              </a:rPr>
              <a:t>GRASP from POLDER (e.g., </a:t>
            </a:r>
            <a:r>
              <a:rPr kumimoji="0" lang="en-US" sz="1600" b="0" u="none" strike="noStrike" kern="1200" cap="none" spc="0" normalizeH="0" baseline="0" noProof="0" dirty="0">
                <a:ln>
                  <a:noFill/>
                </a:ln>
                <a:solidFill>
                  <a:prstClr val="black"/>
                </a:solidFill>
                <a:effectLst/>
                <a:uLnTx/>
                <a:uFillTx/>
                <a:latin typeface="Calibri" panose="020F0502020204030204"/>
                <a:ea typeface="+mn-ea"/>
                <a:cs typeface="+mn-cs"/>
              </a:rPr>
              <a:t>Dubovik et al., 2011; Chen et al., 2020);</a:t>
            </a:r>
            <a:endParaRPr kumimoji="0" lang="en-US" sz="1600" b="0" u="none" strike="noStrike" kern="1200" cap="none" spc="0" normalizeH="0" baseline="0" noProof="0" dirty="0">
              <a:ln>
                <a:noFill/>
              </a:ln>
              <a:solidFill>
                <a:srgbClr val="000000"/>
              </a:solidFill>
              <a:effectLst/>
              <a:uLnTx/>
              <a:uFillTx/>
              <a:latin typeface="Calibri" panose="020F0502020204030204"/>
              <a:ea typeface="+mn-ea"/>
              <a:cs typeface="+mn-cs"/>
            </a:endParaRPr>
          </a:p>
          <a:p>
            <a:pPr marL="342900" indent="-342900" fontAlgn="base">
              <a:spcBef>
                <a:spcPct val="0"/>
              </a:spcBef>
              <a:buFont typeface="Arial" panose="020B0604020202020204" pitchFamily="34" charset="0"/>
              <a:buChar char="•"/>
              <a:defRPr/>
            </a:pPr>
            <a:r>
              <a:rPr kumimoji="0" lang="en-US" sz="1600" b="0" u="none" strike="noStrike" kern="1200" cap="none" spc="0" normalizeH="0" baseline="0" noProof="0" dirty="0">
                <a:ln>
                  <a:noFill/>
                </a:ln>
                <a:solidFill>
                  <a:srgbClr val="000000"/>
                </a:solidFill>
                <a:effectLst/>
                <a:uLnTx/>
                <a:uFillTx/>
                <a:latin typeface="Calibri" panose="020F0502020204030204"/>
                <a:ea typeface="+mn-ea"/>
                <a:cs typeface="+mn-cs"/>
              </a:rPr>
              <a:t>Expected multi-angle </a:t>
            </a:r>
            <a:r>
              <a:rPr kumimoji="0" lang="en-US" sz="1600" b="0" u="none" strike="noStrike" kern="1200" cap="none" spc="0" normalizeH="0" baseline="0" noProof="0" dirty="0" err="1">
                <a:ln>
                  <a:noFill/>
                </a:ln>
                <a:solidFill>
                  <a:srgbClr val="000000"/>
                </a:solidFill>
                <a:effectLst/>
                <a:uLnTx/>
                <a:uFillTx/>
                <a:latin typeface="Calibri" panose="020F0502020204030204"/>
                <a:ea typeface="+mn-ea"/>
                <a:cs typeface="+mn-cs"/>
              </a:rPr>
              <a:t>spectro</a:t>
            </a:r>
            <a:r>
              <a:rPr kumimoji="0" lang="en-US" sz="1600" b="0" u="none" strike="noStrike" kern="1200" cap="none" spc="0" normalizeH="0" baseline="0" noProof="0" dirty="0">
                <a:ln>
                  <a:noFill/>
                </a:ln>
                <a:solidFill>
                  <a:srgbClr val="000000"/>
                </a:solidFill>
                <a:effectLst/>
                <a:uLnTx/>
                <a:uFillTx/>
                <a:latin typeface="Calibri" panose="020F0502020204030204"/>
                <a:ea typeface="+mn-ea"/>
                <a:cs typeface="+mn-cs"/>
              </a:rPr>
              <a:t>-polarimetry (MAIA; </a:t>
            </a:r>
            <a:r>
              <a:rPr kumimoji="0" lang="en-US" sz="1600" b="0" u="none" strike="noStrike" kern="1200" cap="none" spc="0" normalizeH="0" baseline="0" noProof="0" dirty="0">
                <a:ln>
                  <a:noFill/>
                </a:ln>
                <a:solidFill>
                  <a:prstClr val="black"/>
                </a:solidFill>
                <a:effectLst/>
                <a:uLnTx/>
                <a:uFillTx/>
                <a:latin typeface="Calibri" panose="020F0502020204030204"/>
                <a:ea typeface="+mn-ea"/>
                <a:cs typeface="+mn-cs"/>
              </a:rPr>
              <a:t>EUMETSAT EPS-SG/3MI; PACE </a:t>
            </a:r>
            <a:r>
              <a:rPr kumimoji="0" lang="en-US" sz="1600" b="0" u="none" strike="noStrike" kern="1200" cap="none" spc="0" normalizeH="0" baseline="0" noProof="0" dirty="0" err="1">
                <a:ln>
                  <a:noFill/>
                </a:ln>
                <a:solidFill>
                  <a:prstClr val="black"/>
                </a:solidFill>
                <a:effectLst/>
                <a:uLnTx/>
                <a:uFillTx/>
                <a:latin typeface="Calibri" panose="020F0502020204030204"/>
                <a:ea typeface="+mn-ea"/>
                <a:cs typeface="+mn-cs"/>
              </a:rPr>
              <a:t>SPEXone</a:t>
            </a:r>
            <a:r>
              <a:rPr kumimoji="0" lang="en-US" sz="1600" b="0" u="none" strike="noStrike" kern="1200" cap="none" spc="0" normalizeH="0" baseline="0" noProof="0" dirty="0">
                <a:ln>
                  <a:noFill/>
                </a:ln>
                <a:solidFill>
                  <a:prstClr val="black"/>
                </a:solidFill>
                <a:effectLst/>
                <a:uLnTx/>
                <a:uFillTx/>
                <a:latin typeface="Calibri" panose="020F0502020204030204"/>
                <a:ea typeface="+mn-ea"/>
                <a:cs typeface="+mn-cs"/>
              </a:rPr>
              <a:t> and HARP2 etc.); </a:t>
            </a:r>
          </a:p>
        </p:txBody>
      </p:sp>
      <p:sp>
        <p:nvSpPr>
          <p:cNvPr id="27" name="TextBox 26">
            <a:extLst>
              <a:ext uri="{FF2B5EF4-FFF2-40B4-BE49-F238E27FC236}">
                <a16:creationId xmlns:a16="http://schemas.microsoft.com/office/drawing/2014/main" id="{5839C438-8AD0-B5AB-1E3A-5CA34C5175A9}"/>
              </a:ext>
            </a:extLst>
          </p:cNvPr>
          <p:cNvSpPr txBox="1"/>
          <p:nvPr/>
        </p:nvSpPr>
        <p:spPr>
          <a:xfrm>
            <a:off x="3008907" y="5832604"/>
            <a:ext cx="2121680" cy="646331"/>
          </a:xfrm>
          <a:prstGeom prst="rect">
            <a:avLst/>
          </a:prstGeom>
          <a:noFill/>
        </p:spPr>
        <p:txBody>
          <a:bodyPr wrap="square">
            <a:spAutoFit/>
          </a:bodyPr>
          <a:lstStyle/>
          <a:p>
            <a:pPr algn="r" fontAlgn="base">
              <a:spcBef>
                <a:spcPct val="0"/>
              </a:spcBef>
              <a:defRPr/>
            </a:pPr>
            <a:r>
              <a:rPr lang="en-US" sz="1200" b="1" dirty="0">
                <a:solidFill>
                  <a:srgbClr val="B70000"/>
                </a:solidFill>
                <a:latin typeface="Calibri" panose="020F0502020204030204"/>
                <a:cs typeface="Calibri" panose="020F0502020204030204" pitchFamily="34" charset="0"/>
              </a:rPr>
              <a:t>Desert Dust</a:t>
            </a:r>
            <a:endParaRPr lang="en-US" sz="1200" b="1" dirty="0">
              <a:solidFill>
                <a:srgbClr val="049F41"/>
              </a:solidFill>
              <a:latin typeface="Calibri" panose="020F0502020204030204"/>
              <a:cs typeface="Calibri" panose="020F0502020204030204" pitchFamily="34" charset="0"/>
            </a:endParaRPr>
          </a:p>
          <a:p>
            <a:pPr algn="r" fontAlgn="base">
              <a:spcBef>
                <a:spcPct val="0"/>
              </a:spcBef>
              <a:defRPr/>
            </a:pPr>
            <a:r>
              <a:rPr lang="en-US" sz="1200" b="1" dirty="0">
                <a:solidFill>
                  <a:srgbClr val="049F41"/>
                </a:solidFill>
                <a:latin typeface="Calibri" panose="020F0502020204030204"/>
                <a:cs typeface="Calibri" panose="020F0502020204030204" pitchFamily="34" charset="0"/>
              </a:rPr>
              <a:t>Biomass Burning  </a:t>
            </a:r>
          </a:p>
          <a:p>
            <a:pPr algn="r" fontAlgn="base">
              <a:spcBef>
                <a:spcPct val="0"/>
              </a:spcBef>
              <a:defRPr/>
            </a:pPr>
            <a:r>
              <a:rPr lang="en-US" sz="1200" b="1" dirty="0">
                <a:solidFill>
                  <a:srgbClr val="000000"/>
                </a:solidFill>
                <a:latin typeface="Calibri" panose="020F0502020204030204" pitchFamily="34" charset="0"/>
                <a:ea typeface="+mn-ea"/>
                <a:cs typeface="Calibri" panose="020F0502020204030204" pitchFamily="34" charset="0"/>
              </a:rPr>
              <a:t>Ur</a:t>
            </a:r>
            <a:r>
              <a:rPr lang="en-US" sz="1200" b="1" dirty="0">
                <a:solidFill>
                  <a:srgbClr val="000000"/>
                </a:solidFill>
                <a:latin typeface="Calibri" panose="020F0502020204030204" pitchFamily="34" charset="0"/>
                <a:cs typeface="Calibri" panose="020F0502020204030204" pitchFamily="34" charset="0"/>
              </a:rPr>
              <a:t>ban/Industrial</a:t>
            </a:r>
            <a:r>
              <a:rPr lang="en-US" sz="1200" b="1" dirty="0">
                <a:solidFill>
                  <a:srgbClr val="000000"/>
                </a:solidFill>
                <a:latin typeface="Calibri" panose="020F0502020204030204"/>
              </a:rPr>
              <a:t> or Mixed  </a:t>
            </a:r>
          </a:p>
        </p:txBody>
      </p:sp>
      <p:pic>
        <p:nvPicPr>
          <p:cNvPr id="29" name="Picture 28">
            <a:extLst>
              <a:ext uri="{FF2B5EF4-FFF2-40B4-BE49-F238E27FC236}">
                <a16:creationId xmlns:a16="http://schemas.microsoft.com/office/drawing/2014/main" id="{E9545F37-7F04-5923-5C9B-8D038A8931F0}"/>
              </a:ext>
            </a:extLst>
          </p:cNvPr>
          <p:cNvPicPr>
            <a:picLocks noChangeAspect="1"/>
          </p:cNvPicPr>
          <p:nvPr/>
        </p:nvPicPr>
        <p:blipFill>
          <a:blip r:embed="rId5"/>
          <a:stretch>
            <a:fillRect/>
          </a:stretch>
        </p:blipFill>
        <p:spPr>
          <a:xfrm>
            <a:off x="1408707" y="4236063"/>
            <a:ext cx="2501812" cy="186147"/>
          </a:xfrm>
          <a:prstGeom prst="rect">
            <a:avLst/>
          </a:prstGeom>
        </p:spPr>
      </p:pic>
      <p:pic>
        <p:nvPicPr>
          <p:cNvPr id="31" name="Picture 30">
            <a:extLst>
              <a:ext uri="{FF2B5EF4-FFF2-40B4-BE49-F238E27FC236}">
                <a16:creationId xmlns:a16="http://schemas.microsoft.com/office/drawing/2014/main" id="{E66E79E6-4B92-D7AB-8DEF-43619EA4FE94}"/>
              </a:ext>
            </a:extLst>
          </p:cNvPr>
          <p:cNvPicPr>
            <a:picLocks noChangeAspect="1"/>
          </p:cNvPicPr>
          <p:nvPr/>
        </p:nvPicPr>
        <p:blipFill>
          <a:blip r:embed="rId6"/>
          <a:stretch>
            <a:fillRect/>
          </a:stretch>
        </p:blipFill>
        <p:spPr>
          <a:xfrm>
            <a:off x="11042611" y="5416728"/>
            <a:ext cx="813863" cy="825012"/>
          </a:xfrm>
          <a:prstGeom prst="rect">
            <a:avLst/>
          </a:prstGeom>
        </p:spPr>
      </p:pic>
      <p:pic>
        <p:nvPicPr>
          <p:cNvPr id="34" name="Picture 33">
            <a:extLst>
              <a:ext uri="{FF2B5EF4-FFF2-40B4-BE49-F238E27FC236}">
                <a16:creationId xmlns:a16="http://schemas.microsoft.com/office/drawing/2014/main" id="{B9F90753-170B-25E8-B05A-EBE93AAA3ED2}"/>
              </a:ext>
            </a:extLst>
          </p:cNvPr>
          <p:cNvPicPr>
            <a:picLocks noChangeAspect="1"/>
          </p:cNvPicPr>
          <p:nvPr/>
        </p:nvPicPr>
        <p:blipFill rotWithShape="1">
          <a:blip r:embed="rId3"/>
          <a:srcRect l="190" r="66566" b="22491"/>
          <a:stretch/>
        </p:blipFill>
        <p:spPr>
          <a:xfrm>
            <a:off x="5740351" y="3988798"/>
            <a:ext cx="2672751" cy="2644141"/>
          </a:xfrm>
          <a:prstGeom prst="rect">
            <a:avLst/>
          </a:prstGeom>
        </p:spPr>
      </p:pic>
    </p:spTree>
    <p:extLst>
      <p:ext uri="{BB962C8B-B14F-4D97-AF65-F5344CB8AC3E}">
        <p14:creationId xmlns:p14="http://schemas.microsoft.com/office/powerpoint/2010/main" val="7064272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942ED2C5-9BDB-245D-55A6-9A0619A379BE}"/>
                  </a:ext>
                </a:extLst>
              </p:cNvPr>
              <p:cNvSpPr txBox="1"/>
              <p:nvPr/>
            </p:nvSpPr>
            <p:spPr>
              <a:xfrm>
                <a:off x="7533686" y="1175578"/>
                <a:ext cx="4493778" cy="2344424"/>
              </a:xfrm>
              <a:prstGeom prst="rect">
                <a:avLst/>
              </a:prstGeom>
              <a:noFill/>
              <a:ln>
                <a:noFill/>
              </a:ln>
            </p:spPr>
            <p:txBody>
              <a:bodyPr wrap="square" rtlCol="0">
                <a:spAutoFit/>
              </a:bodyPr>
              <a:lstStyle/>
              <a:p>
                <a:pPr marL="0" marR="0" lvl="0" indent="0" algn="l" defTabSz="914400" rtl="0" eaLnBrk="1" fontAlgn="base" latinLnBrk="0" hangingPunct="1">
                  <a:lnSpc>
                    <a:spcPct val="100000"/>
                  </a:lnSpc>
                  <a:spcBef>
                    <a:spcPts val="1200"/>
                  </a:spcBef>
                  <a:spcAft>
                    <a:spcPts val="0"/>
                  </a:spcAft>
                  <a:buClrTx/>
                  <a:buSzTx/>
                  <a:buFontTx/>
                  <a:buNone/>
                  <a:tabLst/>
                  <a:defRPr/>
                </a:pPr>
                <a:r>
                  <a:rPr kumimoji="0" lang="en-US" altLang="ko-KR" sz="1400" b="1" i="0" u="sng" strike="noStrike" kern="1200" cap="none" spc="0" normalizeH="0" baseline="0" noProof="0" dirty="0">
                    <a:ln>
                      <a:noFill/>
                    </a:ln>
                    <a:solidFill>
                      <a:prstClr val="black"/>
                    </a:solidFill>
                    <a:effectLst/>
                    <a:uLnTx/>
                    <a:uFillTx/>
                    <a:latin typeface="Calibri" panose="020F0502020204030204"/>
                    <a:ea typeface="Arial Unicode MS" pitchFamily="50" charset="-127"/>
                    <a:cs typeface="Arial" panose="020B0604020202020204" pitchFamily="34" charset="0"/>
                  </a:rPr>
                  <a:t>5a. Retrieving Spectral Aerosol Absorption</a:t>
                </a:r>
                <a:endParaRPr kumimoji="0" lang="en-US" altLang="ko-KR" sz="1400" b="1" i="0" u="none" strike="noStrike" kern="1200" cap="none" spc="0" normalizeH="0" baseline="0" noProof="0" dirty="0">
                  <a:ln>
                    <a:noFill/>
                  </a:ln>
                  <a:solidFill>
                    <a:prstClr val="black"/>
                  </a:solidFill>
                  <a:effectLst/>
                  <a:uLnTx/>
                  <a:uFillTx/>
                  <a:latin typeface="Calibri" panose="020F0502020204030204"/>
                  <a:ea typeface="Arial Unicode MS" pitchFamily="50" charset="-127"/>
                  <a:cs typeface="Arial" panose="020B0604020202020204" pitchFamily="34" charset="0"/>
                </a:endParaRPr>
              </a:p>
              <a:p>
                <a:pPr marL="285796" marR="0" lvl="0" indent="-285750" algn="l" defTabSz="914400" rtl="0" eaLnBrk="1" fontAlgn="base" latinLnBrk="0" hangingPunct="1">
                  <a:lnSpc>
                    <a:spcPct val="100000"/>
                  </a:lnSpc>
                  <a:spcBef>
                    <a:spcPts val="12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Absorption model: 	</a:t>
                </a:r>
                <a:r>
                  <a:rPr kumimoji="0" lang="en-US" sz="1400" b="1" i="0" u="none" strike="noStrike" kern="1200" cap="none" spc="0" normalizeH="0" baseline="0" noProof="0" dirty="0">
                    <a:ln>
                      <a:noFill/>
                    </a:ln>
                    <a:solidFill>
                      <a:srgbClr val="FF0000"/>
                    </a:solidFill>
                    <a:effectLst/>
                    <a:uLnTx/>
                    <a:uFillTx/>
                    <a:latin typeface="Calibri" panose="020F0502020204030204"/>
                    <a:ea typeface="+mn-ea"/>
                    <a:cs typeface="Arial" panose="020B0604020202020204" pitchFamily="34" charset="0"/>
                  </a:rPr>
                  <a:t>k</a:t>
                </a:r>
                <a:r>
                  <a:rPr kumimoji="0" lang="en-US" sz="1400" b="1" i="0" u="none" strike="noStrike" kern="1200" cap="none" spc="0" normalizeH="0" baseline="-25000" noProof="0" dirty="0">
                    <a:ln>
                      <a:noFill/>
                    </a:ln>
                    <a:solidFill>
                      <a:srgbClr val="FF0000"/>
                    </a:solidFill>
                    <a:effectLst/>
                    <a:uLnTx/>
                    <a:uFillTx/>
                    <a:latin typeface="Calibri" panose="020F0502020204030204"/>
                    <a:ea typeface="+mn-ea"/>
                    <a:cs typeface="Arial" panose="020B0604020202020204" pitchFamily="34" charset="0"/>
                    <a:sym typeface="Symbol" panose="05050102010706020507" pitchFamily="18" charset="2"/>
                  </a:rPr>
                  <a:t></a:t>
                </a:r>
                <a:r>
                  <a:rPr kumimoji="0" lang="en-US" sz="1400" b="1" i="0" u="none" strike="noStrike" kern="1200" cap="none" spc="0" normalizeH="0" baseline="0" noProof="0" dirty="0">
                    <a:ln>
                      <a:noFill/>
                    </a:ln>
                    <a:solidFill>
                      <a:srgbClr val="FF0000"/>
                    </a:solidFill>
                    <a:effectLst/>
                    <a:uLnTx/>
                    <a:uFillTx/>
                    <a:latin typeface="Calibri" panose="020F0502020204030204"/>
                    <a:ea typeface="+mn-ea"/>
                    <a:cs typeface="Arial" panose="020B0604020202020204" pitchFamily="34" charset="0"/>
                    <a:sym typeface="Symbol" panose="05050102010706020507" pitchFamily="18" charset="2"/>
                  </a:rPr>
                  <a:t>=</a:t>
                </a:r>
                <a:r>
                  <a:rPr kumimoji="0" lang="en-US" sz="1400" b="1" i="0" u="none" strike="noStrike" kern="1200" cap="none" spc="0" normalizeH="0" baseline="0" noProof="0" dirty="0">
                    <a:ln>
                      <a:noFill/>
                    </a:ln>
                    <a:solidFill>
                      <a:srgbClr val="FF0000"/>
                    </a:solidFill>
                    <a:effectLst/>
                    <a:uLnTx/>
                    <a:uFillTx/>
                    <a:latin typeface="Calibri" panose="020F0502020204030204"/>
                    <a:ea typeface="+mn-ea"/>
                    <a:cs typeface="Arial" panose="020B0604020202020204" pitchFamily="34" charset="0"/>
                  </a:rPr>
                  <a:t> k</a:t>
                </a:r>
                <a:r>
                  <a:rPr kumimoji="0" lang="en-US" sz="1400" b="1" i="0" u="none" strike="noStrike" kern="1200" cap="none" spc="0" normalizeH="0" baseline="-25000" noProof="0" dirty="0">
                    <a:ln>
                      <a:noFill/>
                    </a:ln>
                    <a:solidFill>
                      <a:srgbClr val="FF0000"/>
                    </a:solidFill>
                    <a:effectLst/>
                    <a:uLnTx/>
                    <a:uFillTx/>
                    <a:latin typeface="Calibri" panose="020F0502020204030204"/>
                    <a:ea typeface="+mn-ea"/>
                    <a:cs typeface="Arial" panose="020B0604020202020204" pitchFamily="34" charset="0"/>
                    <a:sym typeface="Symbol" panose="05050102010706020507" pitchFamily="18" charset="2"/>
                  </a:rPr>
                  <a:t>0</a:t>
                </a:r>
                <a:r>
                  <a:rPr kumimoji="0" lang="en-US" sz="1400" b="1" i="0" u="none" strike="noStrike" kern="1200" cap="none" spc="0" normalizeH="0" baseline="0" noProof="0" dirty="0">
                    <a:ln>
                      <a:noFill/>
                    </a:ln>
                    <a:solidFill>
                      <a:srgbClr val="FF0000"/>
                    </a:solidFill>
                    <a:effectLst/>
                    <a:uLnTx/>
                    <a:uFillTx/>
                    <a:latin typeface="Calibri" panose="020F0502020204030204"/>
                    <a:ea typeface="+mn-ea"/>
                    <a:cs typeface="Arial" panose="020B0604020202020204" pitchFamily="34" charset="0"/>
                    <a:sym typeface="Symbol" panose="05050102010706020507" pitchFamily="18" charset="2"/>
                  </a:rPr>
                  <a:t> (/ </a:t>
                </a:r>
                <a:r>
                  <a:rPr kumimoji="0" lang="en-US" sz="1400" b="1" i="0" u="none" strike="noStrike" kern="1200" cap="none" spc="0" normalizeH="0" baseline="-25000" noProof="0" dirty="0">
                    <a:ln>
                      <a:noFill/>
                    </a:ln>
                    <a:solidFill>
                      <a:srgbClr val="FF0000"/>
                    </a:solidFill>
                    <a:effectLst/>
                    <a:uLnTx/>
                    <a:uFillTx/>
                    <a:latin typeface="Calibri" panose="020F0502020204030204"/>
                    <a:ea typeface="+mn-ea"/>
                    <a:cs typeface="Arial" panose="020B0604020202020204" pitchFamily="34" charset="0"/>
                    <a:sym typeface="Symbol" panose="05050102010706020507" pitchFamily="18" charset="2"/>
                  </a:rPr>
                  <a:t>0</a:t>
                </a:r>
                <a:r>
                  <a:rPr kumimoji="0" lang="en-US" sz="1400" b="1" i="0" u="none" strike="noStrike" kern="1200" cap="none" spc="0" normalizeH="0" baseline="0" noProof="0" dirty="0">
                    <a:ln>
                      <a:noFill/>
                    </a:ln>
                    <a:solidFill>
                      <a:srgbClr val="FF0000"/>
                    </a:solidFill>
                    <a:effectLst/>
                    <a:uLnTx/>
                    <a:uFillTx/>
                    <a:latin typeface="Calibri" panose="020F0502020204030204"/>
                    <a:ea typeface="+mn-ea"/>
                    <a:cs typeface="Arial" panose="020B0604020202020204" pitchFamily="34" charset="0"/>
                    <a:sym typeface="Symbol" panose="05050102010706020507" pitchFamily="18" charset="2"/>
                  </a:rPr>
                  <a:t>)</a:t>
                </a:r>
                <a:r>
                  <a:rPr kumimoji="0" lang="en-US" sz="1400" b="1" i="0" u="none" strike="noStrike" kern="1200" cap="none" spc="0" normalizeH="0" baseline="30000" noProof="0" dirty="0">
                    <a:ln>
                      <a:noFill/>
                    </a:ln>
                    <a:solidFill>
                      <a:srgbClr val="FF0000"/>
                    </a:solidFill>
                    <a:effectLst/>
                    <a:uLnTx/>
                    <a:uFillTx/>
                    <a:latin typeface="Calibri" panose="020F0502020204030204"/>
                    <a:ea typeface="+mn-ea"/>
                    <a:cs typeface="Arial" panose="020B0604020202020204" pitchFamily="34" charset="0"/>
                    <a:sym typeface="Symbol" panose="05050102010706020507" pitchFamily="18" charset="2"/>
                  </a:rPr>
                  <a:t>-SAE</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sym typeface="Symbol" panose="05050102010706020507" pitchFamily="18" charset="2"/>
                  </a:rPr>
                  <a:t> </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sym typeface="Symbol" panose="05050102010706020507" pitchFamily="18" charset="2"/>
                  </a:rPr>
                  <a:t></a:t>
                </a:r>
                <a:r>
                  <a:rPr kumimoji="0" lang="en-US" sz="1400" b="0" i="0" u="none" strike="noStrike" kern="1200" cap="none" spc="0" normalizeH="0" baseline="-25000" noProof="0" dirty="0">
                    <a:ln>
                      <a:noFill/>
                    </a:ln>
                    <a:solidFill>
                      <a:prstClr val="black"/>
                    </a:solidFill>
                    <a:effectLst/>
                    <a:uLnTx/>
                    <a:uFillTx/>
                    <a:latin typeface="Calibri" panose="020F0502020204030204"/>
                    <a:ea typeface="+mn-ea"/>
                    <a:cs typeface="Arial" panose="020B0604020202020204" pitchFamily="34" charset="0"/>
                    <a:sym typeface="Symbol" panose="05050102010706020507" pitchFamily="18" charset="2"/>
                  </a:rPr>
                  <a:t>0</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 680nm;</a:t>
                </a: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Real </a:t>
                </a:r>
                <a:r>
                  <a:rPr kumimoji="0" lang="en-US" sz="1400" b="0" i="1" u="none" strike="noStrike" kern="1200" cap="none" spc="0" normalizeH="0" baseline="0" noProof="0" dirty="0" err="1">
                    <a:ln>
                      <a:noFill/>
                    </a:ln>
                    <a:solidFill>
                      <a:prstClr val="black"/>
                    </a:solidFill>
                    <a:effectLst/>
                    <a:uLnTx/>
                    <a:uFillTx/>
                    <a:latin typeface="Calibri" panose="020F0502020204030204"/>
                    <a:ea typeface="+mn-ea"/>
                    <a:cs typeface="Arial" panose="020B0604020202020204" pitchFamily="34" charset="0"/>
                  </a:rPr>
                  <a:t>refIM</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and size distribution are fixed. </a:t>
                </a: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Lev-Mar optimal fit of 340, 388, 443 and 680nm:  </a:t>
                </a:r>
              </a:p>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US" sz="1400" b="1" i="0" u="none" strike="noStrike" kern="1200" cap="none" spc="0" normalizeH="0" baseline="0" noProof="0" dirty="0">
                    <a:ln>
                      <a:noFill/>
                    </a:ln>
                    <a:solidFill>
                      <a:srgbClr val="FF0000"/>
                    </a:solidFill>
                    <a:effectLst/>
                    <a:uLnTx/>
                    <a:uFillTx/>
                    <a:latin typeface="Calibri" panose="020F0502020204030204"/>
                    <a:ea typeface="Times New Roman" panose="02020603050405020304" pitchFamily="18" charset="0"/>
                    <a:cs typeface="Arial" panose="020B0604020202020204" pitchFamily="34" charset="0"/>
                  </a:rPr>
                  <a:t>         F</a:t>
                </a:r>
                <a:r>
                  <a:rPr kumimoji="0" lang="en-US" sz="1400" b="1" i="0" u="none" strike="noStrike" kern="1200" cap="none" spc="0" normalizeH="0" baseline="30000" noProof="0" dirty="0">
                    <a:ln>
                      <a:noFill/>
                    </a:ln>
                    <a:solidFill>
                      <a:srgbClr val="FF0000"/>
                    </a:solidFill>
                    <a:effectLst/>
                    <a:uLnTx/>
                    <a:uFillTx/>
                    <a:latin typeface="Calibri" panose="020F0502020204030204"/>
                    <a:ea typeface="Times New Roman" panose="02020603050405020304" pitchFamily="18" charset="0"/>
                    <a:cs typeface="Arial" panose="020B0604020202020204" pitchFamily="34" charset="0"/>
                  </a:rPr>
                  <a:t>2</a:t>
                </a:r>
                <a:r>
                  <a:rPr kumimoji="0" lang="en-US" sz="1400" b="1" i="0" u="none" strike="noStrike" kern="1200" cap="none" spc="0" normalizeH="0" baseline="0" noProof="0" dirty="0">
                    <a:ln>
                      <a:noFill/>
                    </a:ln>
                    <a:solidFill>
                      <a:srgbClr val="FF0000"/>
                    </a:solidFill>
                    <a:effectLst/>
                    <a:uLnTx/>
                    <a:uFillTx/>
                    <a:latin typeface="Calibri" panose="020F0502020204030204"/>
                    <a:ea typeface="Times New Roman" panose="02020603050405020304" pitchFamily="18" charset="0"/>
                    <a:cs typeface="Arial" panose="020B0604020202020204" pitchFamily="34" charset="0"/>
                  </a:rPr>
                  <a:t> = </a:t>
                </a:r>
                <a14:m>
                  <m:oMath xmlns:m="http://schemas.openxmlformats.org/officeDocument/2006/math">
                    <m:r>
                      <a:rPr kumimoji="0" lang="en-US" sz="1400" b="1" i="1" u="none" strike="noStrike" kern="1200" cap="none" spc="0" normalizeH="0" baseline="0" noProof="0">
                        <a:ln>
                          <a:noFill/>
                        </a:ln>
                        <a:solidFill>
                          <a:srgbClr val="FF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𝟏</m:t>
                    </m:r>
                    <m:r>
                      <a:rPr kumimoji="0" lang="en-US" sz="1400" b="1" i="1" u="none" strike="noStrike" kern="1200" cap="none" spc="0" normalizeH="0" baseline="0" noProof="0" smtClean="0">
                        <a:ln>
                          <a:noFill/>
                        </a:ln>
                        <a:solidFill>
                          <a:srgbClr val="FF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r>
                      <a:rPr kumimoji="0" lang="en-US" sz="1400" b="1" i="1" u="none" strike="noStrike" kern="1200" cap="none" spc="0" normalizeH="0" baseline="0" noProof="0">
                        <a:ln>
                          <a:noFill/>
                        </a:ln>
                        <a:solidFill>
                          <a:srgbClr val="FF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𝑵</m:t>
                    </m:r>
                    <m:nary>
                      <m:naryPr>
                        <m:chr m:val="∑"/>
                        <m:limLoc m:val="undOvr"/>
                        <m:subHide m:val="on"/>
                        <m:supHide m:val="on"/>
                        <m:ctrlPr>
                          <a:rPr kumimoji="0" lang="en-US" sz="1400" b="1" i="1" u="none" strike="noStrike" kern="1200" cap="none" spc="0" normalizeH="0" baseline="0" noProof="0">
                            <a:ln>
                              <a:noFill/>
                            </a:ln>
                            <a:solidFill>
                              <a:srgbClr val="FF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naryPr>
                      <m:sub/>
                      <m:sup/>
                      <m:e>
                        <m:r>
                          <a:rPr kumimoji="0" lang="en-US" sz="1400" b="1" i="1" u="none" strike="noStrike" kern="1200" cap="none" spc="0" normalizeH="0" baseline="0" noProof="0">
                            <a:ln>
                              <a:noFill/>
                            </a:ln>
                            <a:solidFill>
                              <a:srgbClr val="FF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sSup>
                          <m:sSupPr>
                            <m:ctrlPr>
                              <a:rPr kumimoji="0" lang="en-US" sz="1400" b="1" i="1" u="none" strike="noStrike" kern="1200" cap="none" spc="0" normalizeH="0" baseline="0" noProof="0">
                                <a:ln>
                                  <a:noFill/>
                                </a:ln>
                                <a:solidFill>
                                  <a:srgbClr val="FF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sSupPr>
                          <m:e>
                            <m:f>
                              <m:fPr>
                                <m:ctrlPr>
                                  <a:rPr kumimoji="0" lang="en-US" sz="1400" b="1" i="1" u="none" strike="noStrike" kern="1200" cap="none" spc="0" normalizeH="0" baseline="0" noProof="0">
                                    <a:ln>
                                      <a:noFill/>
                                    </a:ln>
                                    <a:solidFill>
                                      <a:srgbClr val="FF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fPr>
                              <m:num>
                                <m:sSubSup>
                                  <m:sSubSupPr>
                                    <m:ctrlPr>
                                      <a:rPr kumimoji="0" lang="en-US" sz="1400" b="1" i="1" u="none" strike="noStrike" kern="1200" cap="none" spc="0" normalizeH="0" baseline="0" noProof="0">
                                        <a:ln>
                                          <a:noFill/>
                                        </a:ln>
                                        <a:solidFill>
                                          <a:srgbClr val="FF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sSubSupPr>
                                  <m:e>
                                    <m:r>
                                      <a:rPr kumimoji="0" lang="en-US" sz="1400" b="1" i="1" u="none" strike="noStrike" kern="1200" cap="none" spc="0" normalizeH="0" baseline="0" noProof="0">
                                        <a:ln>
                                          <a:noFill/>
                                        </a:ln>
                                        <a:solidFill>
                                          <a:srgbClr val="FF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𝑳</m:t>
                                    </m:r>
                                  </m:e>
                                  <m:sub>
                                    <m:r>
                                      <a:rPr kumimoji="0" lang="en-US" sz="1400" b="1" i="0" u="none" strike="noStrike" kern="1200" cap="none" spc="0" normalizeH="0" baseline="-25000" noProof="0">
                                        <a:ln>
                                          <a:noFill/>
                                        </a:ln>
                                        <a:solidFill>
                                          <a:srgbClr val="FF0000"/>
                                        </a:solidFill>
                                        <a:effectLst/>
                                        <a:uLnTx/>
                                        <a:uFillTx/>
                                        <a:latin typeface="Cambria Math" panose="02040503050406030204" pitchFamily="18" charset="0"/>
                                        <a:ea typeface="Times New Roman" panose="02020603050405020304" pitchFamily="18" charset="0"/>
                                        <a:cs typeface="Times New Roman" panose="02020603050405020304" pitchFamily="18" charset="0"/>
                                        <a:sym typeface="Symbol" panose="05050102010706020507" pitchFamily="18" charset="2"/>
                                      </a:rPr>
                                      <m:t></m:t>
                                    </m:r>
                                  </m:sub>
                                  <m:sup>
                                    <m:r>
                                      <a:rPr kumimoji="0" lang="en-US" sz="1400" b="1" i="1" u="none" strike="noStrike" kern="1200" cap="none" spc="0" normalizeH="0" baseline="0" noProof="0">
                                        <a:ln>
                                          <a:noFill/>
                                        </a:ln>
                                        <a:solidFill>
                                          <a:srgbClr val="FF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𝒎</m:t>
                                    </m:r>
                                  </m:sup>
                                </m:sSubSup>
                                <m:r>
                                  <a:rPr kumimoji="0" lang="en-US" sz="1400" b="1" i="1" u="none" strike="noStrike" kern="1200" cap="none" spc="0" normalizeH="0" baseline="0" noProof="0">
                                    <a:ln>
                                      <a:noFill/>
                                    </a:ln>
                                    <a:solidFill>
                                      <a:srgbClr val="FF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sSubSup>
                                  <m:sSubSupPr>
                                    <m:ctrlPr>
                                      <a:rPr kumimoji="0" lang="en-US" sz="1400" b="1" i="1" u="none" strike="noStrike" kern="1200" cap="none" spc="0" normalizeH="0" baseline="0" noProof="0">
                                        <a:ln>
                                          <a:noFill/>
                                        </a:ln>
                                        <a:solidFill>
                                          <a:srgbClr val="FF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sSubSupPr>
                                  <m:e>
                                    <m:r>
                                      <a:rPr kumimoji="0" lang="en-US" sz="1400" b="1" i="1" u="none" strike="noStrike" kern="1200" cap="none" spc="0" normalizeH="0" baseline="0" noProof="0">
                                        <a:ln>
                                          <a:noFill/>
                                        </a:ln>
                                        <a:solidFill>
                                          <a:srgbClr val="FF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𝑳</m:t>
                                    </m:r>
                                  </m:e>
                                  <m:sub>
                                    <m:r>
                                      <a:rPr kumimoji="0" lang="en-US" sz="1400" b="1" i="0" u="none" strike="noStrike" kern="1200" cap="none" spc="0" normalizeH="0" baseline="-25000" noProof="0">
                                        <a:ln>
                                          <a:noFill/>
                                        </a:ln>
                                        <a:solidFill>
                                          <a:srgbClr val="FF0000"/>
                                        </a:solidFill>
                                        <a:effectLst/>
                                        <a:uLnTx/>
                                        <a:uFillTx/>
                                        <a:latin typeface="Cambria Math" panose="02040503050406030204" pitchFamily="18" charset="0"/>
                                        <a:ea typeface="Times New Roman" panose="02020603050405020304" pitchFamily="18" charset="0"/>
                                        <a:cs typeface="Times New Roman" panose="02020603050405020304" pitchFamily="18" charset="0"/>
                                        <a:sym typeface="Symbol" panose="05050102010706020507" pitchFamily="18" charset="2"/>
                                      </a:rPr>
                                      <m:t></m:t>
                                    </m:r>
                                  </m:sub>
                                  <m:sup>
                                    <m:r>
                                      <a:rPr kumimoji="0" lang="en-US" sz="1400" b="1" i="1" u="none" strike="noStrike" kern="1200" cap="none" spc="0" normalizeH="0" baseline="0" noProof="0">
                                        <a:ln>
                                          <a:noFill/>
                                        </a:ln>
                                        <a:solidFill>
                                          <a:srgbClr val="FF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𝒕</m:t>
                                    </m:r>
                                  </m:sup>
                                </m:sSubSup>
                              </m:num>
                              <m:den>
                                <m:sSubSup>
                                  <m:sSubSupPr>
                                    <m:ctrlPr>
                                      <a:rPr kumimoji="0" lang="en-US" sz="1400" b="1" i="1" u="none" strike="noStrike" kern="1200" cap="none" spc="0" normalizeH="0" baseline="0" noProof="0">
                                        <a:ln>
                                          <a:noFill/>
                                        </a:ln>
                                        <a:solidFill>
                                          <a:srgbClr val="FF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sSubSupPr>
                                  <m:e>
                                    <m:r>
                                      <a:rPr kumimoji="0" lang="en-US" sz="1400" b="1" i="1" u="none" strike="noStrike" kern="1200" cap="none" spc="0" normalizeH="0" baseline="0" noProof="0">
                                        <a:ln>
                                          <a:noFill/>
                                        </a:ln>
                                        <a:solidFill>
                                          <a:srgbClr val="FF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𝑳</m:t>
                                    </m:r>
                                  </m:e>
                                  <m:sub>
                                    <m:r>
                                      <a:rPr kumimoji="0" lang="en-US" sz="1400" b="1" i="0" u="none" strike="noStrike" kern="1200" cap="none" spc="0" normalizeH="0" baseline="-25000" noProof="0">
                                        <a:ln>
                                          <a:noFill/>
                                        </a:ln>
                                        <a:solidFill>
                                          <a:srgbClr val="FF0000"/>
                                        </a:solidFill>
                                        <a:effectLst/>
                                        <a:uLnTx/>
                                        <a:uFillTx/>
                                        <a:latin typeface="Cambria Math" panose="02040503050406030204" pitchFamily="18" charset="0"/>
                                        <a:ea typeface="Times New Roman" panose="02020603050405020304" pitchFamily="18" charset="0"/>
                                        <a:cs typeface="Times New Roman" panose="02020603050405020304" pitchFamily="18" charset="0"/>
                                        <a:sym typeface="Symbol" panose="05050102010706020507" pitchFamily="18" charset="2"/>
                                      </a:rPr>
                                      <m:t></m:t>
                                    </m:r>
                                  </m:sub>
                                  <m:sup>
                                    <m:r>
                                      <a:rPr kumimoji="0" lang="en-US" sz="1400" b="1" i="1" u="none" strike="noStrike" kern="1200" cap="none" spc="0" normalizeH="0" baseline="0" noProof="0">
                                        <a:ln>
                                          <a:noFill/>
                                        </a:ln>
                                        <a:solidFill>
                                          <a:srgbClr val="FF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𝒎</m:t>
                                    </m:r>
                                  </m:sup>
                                </m:sSubSup>
                              </m:den>
                            </m:f>
                            <m:r>
                              <a:rPr kumimoji="0" lang="en-US" sz="1400" b="1" i="1" u="none" strike="noStrike" kern="1200" cap="none" spc="0" normalizeH="0" baseline="0" noProof="0">
                                <a:ln>
                                  <a:noFill/>
                                </a:ln>
                                <a:solidFill>
                                  <a:srgbClr val="FF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e>
                          <m:sup>
                            <m:r>
                              <a:rPr kumimoji="0" lang="en-US" sz="1400" b="1" i="1" u="none" strike="noStrike" kern="1200" cap="none" spc="0" normalizeH="0" baseline="0" noProof="0">
                                <a:ln>
                                  <a:noFill/>
                                </a:ln>
                                <a:solidFill>
                                  <a:srgbClr val="FF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𝟐</m:t>
                            </m:r>
                          </m:sup>
                        </m:sSup>
                      </m:e>
                    </m:nary>
                  </m:oMath>
                </a14:m>
                <a:r>
                  <a:rPr kumimoji="0" lang="en-US" sz="1400" b="1" i="0" u="none" strike="noStrike" kern="1200" cap="none" spc="0" normalizeH="0" baseline="0" noProof="0" dirty="0">
                    <a:ln>
                      <a:noFill/>
                    </a:ln>
                    <a:solidFill>
                      <a:srgbClr val="FF0000"/>
                    </a:solidFill>
                    <a:effectLst/>
                    <a:uLnTx/>
                    <a:uFillTx/>
                    <a:latin typeface="Calibri" panose="020F0502020204030204"/>
                    <a:ea typeface="Times New Roman" panose="02020603050405020304" pitchFamily="18" charset="0"/>
                    <a:cs typeface="Arial" panose="020B0604020202020204" pitchFamily="34" charset="0"/>
                  </a:rPr>
                  <a:t>=min{AOD</a:t>
                </a:r>
                <a:r>
                  <a:rPr kumimoji="0" lang="en-US" sz="1400" b="1" i="0" u="none" strike="noStrike" kern="1200" cap="none" spc="0" normalizeH="0" baseline="-25000" noProof="0" dirty="0">
                    <a:ln>
                      <a:noFill/>
                    </a:ln>
                    <a:solidFill>
                      <a:srgbClr val="FF0000"/>
                    </a:solidFill>
                    <a:effectLst/>
                    <a:uLnTx/>
                    <a:uFillTx/>
                    <a:latin typeface="Calibri" panose="020F0502020204030204"/>
                    <a:ea typeface="Times New Roman" panose="02020603050405020304" pitchFamily="18" charset="0"/>
                    <a:cs typeface="Arial" panose="020B0604020202020204" pitchFamily="34" charset="0"/>
                  </a:rPr>
                  <a:t>443</a:t>
                </a:r>
                <a:r>
                  <a:rPr kumimoji="0" lang="en-US" sz="1400" b="1" i="0" u="none" strike="noStrike" kern="1200" cap="none" spc="0" normalizeH="0" baseline="0" noProof="0" dirty="0">
                    <a:ln>
                      <a:noFill/>
                    </a:ln>
                    <a:solidFill>
                      <a:srgbClr val="FF0000"/>
                    </a:solidFill>
                    <a:effectLst/>
                    <a:uLnTx/>
                    <a:uFillTx/>
                    <a:latin typeface="Calibri" panose="020F0502020204030204"/>
                    <a:ea typeface="Times New Roman" panose="02020603050405020304" pitchFamily="18" charset="0"/>
                    <a:cs typeface="Arial" panose="020B0604020202020204" pitchFamily="34" charset="0"/>
                  </a:rPr>
                  <a:t>, </a:t>
                </a:r>
                <a:r>
                  <a:rPr kumimoji="0" lang="en-US" sz="1400" b="1" i="1" u="none" strike="noStrike" kern="1200" cap="none" spc="0" normalizeH="0" baseline="0" noProof="0" dirty="0">
                    <a:ln>
                      <a:noFill/>
                    </a:ln>
                    <a:solidFill>
                      <a:srgbClr val="FF0000"/>
                    </a:solidFill>
                    <a:effectLst/>
                    <a:uLnTx/>
                    <a:uFillTx/>
                    <a:latin typeface="Calibri" panose="020F0502020204030204"/>
                    <a:ea typeface="Times New Roman" panose="02020603050405020304" pitchFamily="18" charset="0"/>
                    <a:cs typeface="Arial" panose="020B0604020202020204" pitchFamily="34" charset="0"/>
                  </a:rPr>
                  <a:t>k</a:t>
                </a:r>
                <a:r>
                  <a:rPr kumimoji="0" lang="en-US" sz="1400" b="1" i="0" u="none" strike="noStrike" kern="1200" cap="none" spc="0" normalizeH="0" baseline="-25000" noProof="0" dirty="0">
                    <a:ln>
                      <a:noFill/>
                    </a:ln>
                    <a:solidFill>
                      <a:srgbClr val="FF0000"/>
                    </a:solidFill>
                    <a:effectLst/>
                    <a:uLnTx/>
                    <a:uFillTx/>
                    <a:latin typeface="Calibri" panose="020F0502020204030204"/>
                    <a:ea typeface="Times New Roman" panose="02020603050405020304" pitchFamily="18" charset="0"/>
                    <a:cs typeface="Arial" panose="020B0604020202020204" pitchFamily="34" charset="0"/>
                  </a:rPr>
                  <a:t>0</a:t>
                </a:r>
                <a:r>
                  <a:rPr kumimoji="0" lang="en-US" sz="1400" b="1" i="0" u="none" strike="noStrike" kern="1200" cap="none" spc="0" normalizeH="0" baseline="0" noProof="0" dirty="0">
                    <a:ln>
                      <a:noFill/>
                    </a:ln>
                    <a:solidFill>
                      <a:srgbClr val="FF0000"/>
                    </a:solidFill>
                    <a:effectLst/>
                    <a:uLnTx/>
                    <a:uFillTx/>
                    <a:latin typeface="Calibri" panose="020F0502020204030204"/>
                    <a:ea typeface="Times New Roman" panose="02020603050405020304" pitchFamily="18" charset="0"/>
                    <a:cs typeface="Arial" panose="020B0604020202020204" pitchFamily="34" charset="0"/>
                  </a:rPr>
                  <a:t>, </a:t>
                </a:r>
                <a:r>
                  <a:rPr kumimoji="0" lang="en-US" sz="1400" b="1" i="1" u="none" strike="noStrike" kern="1200" cap="none" spc="0" normalizeH="0" baseline="0" noProof="0" dirty="0">
                    <a:ln>
                      <a:noFill/>
                    </a:ln>
                    <a:solidFill>
                      <a:srgbClr val="FF0000"/>
                    </a:solidFill>
                    <a:effectLst/>
                    <a:uLnTx/>
                    <a:uFillTx/>
                    <a:latin typeface="Calibri" panose="020F0502020204030204"/>
                    <a:ea typeface="Times New Roman" panose="02020603050405020304" pitchFamily="18" charset="0"/>
                    <a:cs typeface="Arial" panose="020B0604020202020204" pitchFamily="34" charset="0"/>
                  </a:rPr>
                  <a:t>SAE, ALH</a:t>
                </a:r>
                <a:r>
                  <a:rPr kumimoji="0" lang="en-US" sz="1400" b="1" i="0" u="none" strike="noStrike" kern="1200" cap="none" spc="0" normalizeH="0" baseline="0" noProof="0" dirty="0">
                    <a:ln>
                      <a:noFill/>
                    </a:ln>
                    <a:solidFill>
                      <a:srgbClr val="FF0000"/>
                    </a:solidFill>
                    <a:effectLst/>
                    <a:uLnTx/>
                    <a:uFillTx/>
                    <a:latin typeface="Calibri" panose="020F0502020204030204"/>
                    <a:ea typeface="Times New Roman" panose="02020603050405020304" pitchFamily="18" charset="0"/>
                    <a:cs typeface="Arial" panose="020B0604020202020204" pitchFamily="34" charset="0"/>
                  </a:rPr>
                  <a:t>}           </a:t>
                </a:r>
              </a:p>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US" sz="1400" b="1" i="0" u="none" strike="noStrike" kern="1200" cap="none" spc="0" normalizeH="0" baseline="0" noProof="0" dirty="0">
                    <a:ln>
                      <a:noFill/>
                    </a:ln>
                    <a:solidFill>
                      <a:srgbClr val="FF0000"/>
                    </a:solidFill>
                    <a:effectLst/>
                    <a:uLnTx/>
                    <a:uFillTx/>
                    <a:latin typeface="Calibri" panose="020F0502020204030204"/>
                    <a:ea typeface="Times New Roman" panose="02020603050405020304" pitchFamily="18" charset="0"/>
                    <a:cs typeface="Arial" panose="020B0604020202020204" pitchFamily="34" charset="0"/>
                  </a:rPr>
                  <a:t>                                                     </a:t>
                </a:r>
                <a:r>
                  <a:rPr kumimoji="0" lang="en-US" sz="140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Arial" panose="020B0604020202020204" pitchFamily="34" charset="0"/>
                  </a:rPr>
                  <a:t>(LUT-based, fast)</a:t>
                </a:r>
                <a:r>
                  <a:rPr kumimoji="0" lang="en-US" sz="1400" b="1" i="0" u="none" strike="noStrike" kern="1200" cap="none" spc="0" normalizeH="0" baseline="0" noProof="0" dirty="0">
                    <a:ln>
                      <a:noFill/>
                    </a:ln>
                    <a:solidFill>
                      <a:srgbClr val="FF0000"/>
                    </a:solidFill>
                    <a:effectLst/>
                    <a:uLnTx/>
                    <a:uFillTx/>
                    <a:latin typeface="Calibri" panose="020F0502020204030204"/>
                    <a:ea typeface="Times New Roman" panose="02020603050405020304" pitchFamily="18" charset="0"/>
                    <a:cs typeface="Arial" panose="020B0604020202020204" pitchFamily="34" charset="0"/>
                  </a:rPr>
                  <a:t> </a:t>
                </a:r>
              </a:p>
            </p:txBody>
          </p:sp>
        </mc:Choice>
        <mc:Fallback xmlns="">
          <p:sp>
            <p:nvSpPr>
              <p:cNvPr id="26" name="TextBox 25">
                <a:extLst>
                  <a:ext uri="{FF2B5EF4-FFF2-40B4-BE49-F238E27FC236}">
                    <a16:creationId xmlns:a16="http://schemas.microsoft.com/office/drawing/2014/main" id="{942ED2C5-9BDB-245D-55A6-9A0619A379BE}"/>
                  </a:ext>
                </a:extLst>
              </p:cNvPr>
              <p:cNvSpPr txBox="1">
                <a:spLocks noRot="1" noChangeAspect="1" noMove="1" noResize="1" noEditPoints="1" noAdjustHandles="1" noChangeArrowheads="1" noChangeShapeType="1" noTextEdit="1"/>
              </p:cNvSpPr>
              <p:nvPr/>
            </p:nvSpPr>
            <p:spPr>
              <a:xfrm>
                <a:off x="7533686" y="1175578"/>
                <a:ext cx="4493778" cy="2344424"/>
              </a:xfrm>
              <a:prstGeom prst="rect">
                <a:avLst/>
              </a:prstGeom>
              <a:blipFill>
                <a:blip r:embed="rId3"/>
                <a:stretch>
                  <a:fillRect l="-407" t="-521" b="-1823"/>
                </a:stretch>
              </a:blipFill>
              <a:ln>
                <a:noFill/>
              </a:ln>
            </p:spPr>
            <p:txBody>
              <a:bodyPr/>
              <a:lstStyle/>
              <a:p>
                <a:r>
                  <a:rPr lang="en-US">
                    <a:noFill/>
                  </a:rPr>
                  <a:t> </a:t>
                </a:r>
              </a:p>
            </p:txBody>
          </p:sp>
        </mc:Fallback>
      </mc:AlternateContent>
      <p:sp>
        <p:nvSpPr>
          <p:cNvPr id="30" name="TextBox 29">
            <a:extLst>
              <a:ext uri="{FF2B5EF4-FFF2-40B4-BE49-F238E27FC236}">
                <a16:creationId xmlns:a16="http://schemas.microsoft.com/office/drawing/2014/main" id="{63A30EBE-883A-398D-E14E-B32DB7D85442}"/>
              </a:ext>
            </a:extLst>
          </p:cNvPr>
          <p:cNvSpPr txBox="1"/>
          <p:nvPr/>
        </p:nvSpPr>
        <p:spPr>
          <a:xfrm>
            <a:off x="7533686" y="3695775"/>
            <a:ext cx="4493778" cy="1261884"/>
          </a:xfrm>
          <a:prstGeom prst="rect">
            <a:avLst/>
          </a:prstGeom>
          <a:noFill/>
          <a:ln>
            <a:noFill/>
          </a:ln>
        </p:spPr>
        <p:txBody>
          <a:bodyPr wrap="square" rtlCol="0">
            <a:spAutoFit/>
          </a:bodyPr>
          <a:lstStyle/>
          <a:p>
            <a:pPr marL="0" marR="0" lvl="0" indent="0" algn="l" defTabSz="914400" rtl="0" eaLnBrk="1" fontAlgn="base" latinLnBrk="0" hangingPunct="1">
              <a:lnSpc>
                <a:spcPct val="100000"/>
              </a:lnSpc>
              <a:spcBef>
                <a:spcPts val="1200"/>
              </a:spcBef>
              <a:spcAft>
                <a:spcPts val="0"/>
              </a:spcAft>
              <a:buClrTx/>
              <a:buSzTx/>
              <a:buFontTx/>
              <a:buNone/>
              <a:tabLst/>
              <a:defRPr/>
            </a:pPr>
            <a:r>
              <a:rPr kumimoji="0" lang="en-US" altLang="ko-KR" sz="1400" b="1" i="0" u="sng" strike="noStrike" kern="1200" cap="none" spc="0" normalizeH="0" baseline="0" noProof="0" dirty="0">
                <a:ln>
                  <a:noFill/>
                </a:ln>
                <a:solidFill>
                  <a:prstClr val="black"/>
                </a:solidFill>
                <a:effectLst/>
                <a:uLnTx/>
                <a:uFillTx/>
                <a:latin typeface="Calibri" panose="020F0502020204030204"/>
                <a:ea typeface="Arial Unicode MS" pitchFamily="50" charset="-127"/>
                <a:cs typeface="Arial" panose="020B0604020202020204" pitchFamily="34" charset="0"/>
              </a:rPr>
              <a:t>6a. Aerosol speciation from </a:t>
            </a:r>
            <a:r>
              <a:rPr kumimoji="0" lang="en-US" sz="1400" b="1" i="0" u="sng" strike="noStrike" kern="1200" cap="none" spc="0" normalizeH="0" baseline="0" noProof="0" dirty="0">
                <a:ln>
                  <a:noFill/>
                </a:ln>
                <a:solidFill>
                  <a:srgbClr val="FF0000"/>
                </a:solidFill>
                <a:effectLst/>
                <a:uLnTx/>
                <a:uFillTx/>
                <a:latin typeface="Calibri" panose="020F0502020204030204"/>
                <a:ea typeface="Times New Roman" panose="02020603050405020304" pitchFamily="18" charset="0"/>
                <a:cs typeface="Arial" panose="020B0604020202020204" pitchFamily="34" charset="0"/>
              </a:rPr>
              <a:t>{AOD</a:t>
            </a:r>
            <a:r>
              <a:rPr kumimoji="0" lang="en-US" sz="1400" b="1" i="0" u="sng" strike="noStrike" kern="1200" cap="none" spc="0" normalizeH="0" baseline="-25000" noProof="0" dirty="0">
                <a:ln>
                  <a:noFill/>
                </a:ln>
                <a:solidFill>
                  <a:srgbClr val="FF0000"/>
                </a:solidFill>
                <a:effectLst/>
                <a:uLnTx/>
                <a:uFillTx/>
                <a:latin typeface="Calibri" panose="020F0502020204030204"/>
                <a:ea typeface="Times New Roman" panose="02020603050405020304" pitchFamily="18" charset="0"/>
                <a:cs typeface="Arial" panose="020B0604020202020204" pitchFamily="34" charset="0"/>
              </a:rPr>
              <a:t>443</a:t>
            </a:r>
            <a:r>
              <a:rPr kumimoji="0" lang="en-US" sz="1400" b="1" i="0" u="sng" strike="noStrike" kern="1200" cap="none" spc="0" normalizeH="0" baseline="0" noProof="0" dirty="0">
                <a:ln>
                  <a:noFill/>
                </a:ln>
                <a:solidFill>
                  <a:srgbClr val="FF0000"/>
                </a:solidFill>
                <a:effectLst/>
                <a:uLnTx/>
                <a:uFillTx/>
                <a:latin typeface="Calibri" panose="020F0502020204030204"/>
                <a:ea typeface="Times New Roman" panose="02020603050405020304" pitchFamily="18" charset="0"/>
                <a:cs typeface="Arial" panose="020B0604020202020204" pitchFamily="34" charset="0"/>
              </a:rPr>
              <a:t>, </a:t>
            </a:r>
            <a:r>
              <a:rPr kumimoji="0" lang="en-US" sz="1400" b="1" i="1" u="sng" strike="noStrike" kern="1200" cap="none" spc="0" normalizeH="0" baseline="0" noProof="0" dirty="0">
                <a:ln>
                  <a:noFill/>
                </a:ln>
                <a:solidFill>
                  <a:srgbClr val="FF0000"/>
                </a:solidFill>
                <a:effectLst/>
                <a:uLnTx/>
                <a:uFillTx/>
                <a:latin typeface="Calibri" panose="020F0502020204030204"/>
                <a:ea typeface="Times New Roman" panose="02020603050405020304" pitchFamily="18" charset="0"/>
                <a:cs typeface="Arial" panose="020B0604020202020204" pitchFamily="34" charset="0"/>
              </a:rPr>
              <a:t>k</a:t>
            </a:r>
            <a:r>
              <a:rPr kumimoji="0" lang="en-US" sz="1400" b="1" i="0" u="sng" strike="noStrike" kern="1200" cap="none" spc="0" normalizeH="0" baseline="-25000" noProof="0" dirty="0">
                <a:ln>
                  <a:noFill/>
                </a:ln>
                <a:solidFill>
                  <a:srgbClr val="FF0000"/>
                </a:solidFill>
                <a:effectLst/>
                <a:uLnTx/>
                <a:uFillTx/>
                <a:latin typeface="Calibri" panose="020F0502020204030204"/>
                <a:ea typeface="Times New Roman" panose="02020603050405020304" pitchFamily="18" charset="0"/>
                <a:cs typeface="Arial" panose="020B0604020202020204" pitchFamily="34" charset="0"/>
              </a:rPr>
              <a:t>0</a:t>
            </a:r>
            <a:r>
              <a:rPr kumimoji="0" lang="en-US" sz="1400" b="1" i="0" u="sng" strike="noStrike" kern="1200" cap="none" spc="0" normalizeH="0" baseline="0" noProof="0" dirty="0">
                <a:ln>
                  <a:noFill/>
                </a:ln>
                <a:solidFill>
                  <a:srgbClr val="FF0000"/>
                </a:solidFill>
                <a:effectLst/>
                <a:uLnTx/>
                <a:uFillTx/>
                <a:latin typeface="Calibri" panose="020F0502020204030204"/>
                <a:ea typeface="Times New Roman" panose="02020603050405020304" pitchFamily="18" charset="0"/>
                <a:cs typeface="Arial" panose="020B0604020202020204" pitchFamily="34" charset="0"/>
              </a:rPr>
              <a:t>, </a:t>
            </a:r>
            <a:r>
              <a:rPr kumimoji="0" lang="en-US" sz="1400" b="1" i="1" u="sng" strike="noStrike" kern="1200" cap="none" spc="0" normalizeH="0" baseline="0" noProof="0" dirty="0">
                <a:ln>
                  <a:noFill/>
                </a:ln>
                <a:solidFill>
                  <a:srgbClr val="FF0000"/>
                </a:solidFill>
                <a:effectLst/>
                <a:uLnTx/>
                <a:uFillTx/>
                <a:latin typeface="Calibri" panose="020F0502020204030204"/>
                <a:ea typeface="Times New Roman" panose="02020603050405020304" pitchFamily="18" charset="0"/>
                <a:cs typeface="Arial" panose="020B0604020202020204" pitchFamily="34" charset="0"/>
              </a:rPr>
              <a:t>SAE, ALH</a:t>
            </a:r>
            <a:r>
              <a:rPr kumimoji="0" lang="en-US" sz="1400" b="1" i="0" u="sng" strike="noStrike" kern="1200" cap="none" spc="0" normalizeH="0" baseline="0" noProof="0" dirty="0">
                <a:ln>
                  <a:noFill/>
                </a:ln>
                <a:solidFill>
                  <a:srgbClr val="FF0000"/>
                </a:solidFill>
                <a:effectLst/>
                <a:uLnTx/>
                <a:uFillTx/>
                <a:latin typeface="Calibri" panose="020F0502020204030204"/>
                <a:ea typeface="Times New Roman" panose="02020603050405020304" pitchFamily="18" charset="0"/>
                <a:cs typeface="Arial" panose="020B0604020202020204" pitchFamily="34" charset="0"/>
              </a:rPr>
              <a:t>} </a:t>
            </a:r>
            <a:endParaRPr kumimoji="0" lang="en-US" altLang="ko-KR" sz="1400" b="1" i="0" u="sng" strike="noStrike" kern="1200" cap="none" spc="0" normalizeH="0" baseline="0" noProof="0" dirty="0">
              <a:ln>
                <a:noFill/>
              </a:ln>
              <a:solidFill>
                <a:prstClr val="black"/>
              </a:solidFill>
              <a:effectLst/>
              <a:uLnTx/>
              <a:uFillTx/>
              <a:latin typeface="Calibri" panose="020F0502020204030204"/>
              <a:ea typeface="Arial Unicode MS" pitchFamily="50" charset="-127"/>
              <a:cs typeface="Arial" panose="020B0604020202020204" pitchFamily="34" charset="0"/>
            </a:endParaRPr>
          </a:p>
          <a:p>
            <a:pPr marL="285796" marR="0" lvl="0" indent="-285750" algn="l" defTabSz="914400" rtl="0" eaLnBrk="1" fontAlgn="base" latinLnBrk="0" hangingPunct="1">
              <a:lnSpc>
                <a:spcPct val="100000"/>
              </a:lnSpc>
              <a:spcBef>
                <a:spcPts val="12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effectLst/>
                <a:uLnTx/>
                <a:uFillTx/>
                <a:latin typeface="Calibri" panose="020F0502020204030204"/>
                <a:ea typeface="+mn-ea"/>
                <a:cs typeface="Arial" panose="020B0604020202020204" pitchFamily="34" charset="0"/>
              </a:rPr>
              <a:t>Maxwell-Garnett effective medium approximation</a:t>
            </a:r>
          </a:p>
          <a:p>
            <a:pPr marL="285796" marR="0" lvl="0" indent="-285750" algn="l" defTabSz="914400" rtl="0" eaLnBrk="1" fontAlgn="base" latinLnBrk="0" hangingPunct="1">
              <a:lnSpc>
                <a:spcPct val="100000"/>
              </a:lnSpc>
              <a:spcBef>
                <a:spcPts val="12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Assumption: major absorption caused by </a:t>
            </a:r>
            <a:r>
              <a:rPr kumimoji="0" lang="en-US" sz="1400" b="0" i="0" u="none" strike="noStrike" kern="1200" cap="none" spc="0" normalizeH="0" baseline="0" noProof="0" dirty="0">
                <a:ln>
                  <a:noFill/>
                </a:ln>
                <a:solidFill>
                  <a:srgbClr val="FF0000"/>
                </a:solidFill>
                <a:effectLst/>
                <a:uLnTx/>
                <a:uFillTx/>
                <a:latin typeface="Calibri" panose="020F0502020204030204"/>
                <a:ea typeface="+mn-ea"/>
                <a:cs typeface="Arial" panose="020B0604020202020204" pitchFamily="34" charset="0"/>
              </a:rPr>
              <a:t>hematite and goethite (or BC and </a:t>
            </a:r>
            <a:r>
              <a:rPr kumimoji="0" lang="en-US" sz="1400" b="0" i="0" u="none" strike="noStrike" kern="1200" cap="none" spc="0" normalizeH="0" baseline="0" noProof="0" dirty="0" err="1">
                <a:ln>
                  <a:noFill/>
                </a:ln>
                <a:solidFill>
                  <a:srgbClr val="FF0000"/>
                </a:solidFill>
                <a:effectLst/>
                <a:uLnTx/>
                <a:uFillTx/>
                <a:latin typeface="Calibri" panose="020F0502020204030204"/>
                <a:ea typeface="+mn-ea"/>
                <a:cs typeface="Arial" panose="020B0604020202020204" pitchFamily="34" charset="0"/>
              </a:rPr>
              <a:t>BrC</a:t>
            </a:r>
            <a:r>
              <a:rPr kumimoji="0" lang="en-US" sz="1400" b="0" i="0" u="none" strike="noStrike" kern="1200" cap="none" spc="0" normalizeH="0" baseline="0" noProof="0" dirty="0">
                <a:ln>
                  <a:noFill/>
                </a:ln>
                <a:solidFill>
                  <a:srgbClr val="FF0000"/>
                </a:solidFill>
                <a:effectLst/>
                <a:uLnTx/>
                <a:uFillTx/>
                <a:latin typeface="Calibri" panose="020F0502020204030204"/>
                <a:ea typeface="+mn-ea"/>
                <a:cs typeface="Arial" panose="020B0604020202020204" pitchFamily="34" charset="0"/>
              </a:rPr>
              <a:t>), not host</a:t>
            </a:r>
          </a:p>
        </p:txBody>
      </p:sp>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8E4D097E-0EEC-5ED3-56B7-BC609B481126}"/>
                  </a:ext>
                </a:extLst>
              </p:cNvPr>
              <p:cNvSpPr txBox="1"/>
              <p:nvPr/>
            </p:nvSpPr>
            <p:spPr>
              <a:xfrm>
                <a:off x="7678819" y="4863090"/>
                <a:ext cx="4203512" cy="1241687"/>
              </a:xfrm>
              <a:prstGeom prst="rect">
                <a:avLst/>
              </a:prstGeom>
              <a:noFill/>
            </p:spPr>
            <p:txBody>
              <a:bodyPr wrap="square" lIns="0" tIns="0" rIns="0" bIns="0" rtlCol="0">
                <a:spAutoFit/>
              </a:bodyPr>
              <a:lstStyle/>
              <a:p>
                <a:pPr lvl="0" algn="ctr">
                  <a:lnSpc>
                    <a:spcPct val="150000"/>
                  </a:lnSpc>
                  <a:defRPr/>
                </a:pPr>
                <a14:m>
                  <m:oMath xmlns:m="http://schemas.openxmlformats.org/officeDocument/2006/math">
                    <m:sSub>
                      <m:sSubPr>
                        <m:ctrlPr>
                          <a:rPr kumimoji="0" lang="en-US" sz="1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𝜀</m:t>
                        </m:r>
                      </m:e>
                      <m:sub>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𝑚𝑖𝑥</m:t>
                        </m:r>
                      </m:sub>
                    </m:sSub>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sSub>
                      <m:sSubPr>
                        <m:ctrlP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𝜀</m:t>
                        </m:r>
                      </m:e>
                      <m:sub>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h</m:t>
                        </m:r>
                      </m:sub>
                    </m:sSub>
                    <m:d>
                      <m:dPr>
                        <m:begChr m:val="["/>
                        <m:endChr m:val="]"/>
                        <m:ctrlP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dPr>
                      <m:e>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box>
                          <m:boxPr>
                            <m:ctrlP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boxPr>
                          <m:e>
                            <m:f>
                              <m:fPr>
                                <m:ctrlP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3</m:t>
                                </m:r>
                                <m:d>
                                  <m:dPr>
                                    <m:ctrlP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dPr>
                                  <m:e>
                                    <m:sSub>
                                      <m:sSubPr>
                                        <m:ctrlP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ctrlPr>
                                      </m:sSubPr>
                                      <m:e>
                                        <m: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𝑓</m:t>
                                        </m:r>
                                      </m:e>
                                      <m:sub>
                                        <m: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1</m:t>
                                        </m:r>
                                      </m:sub>
                                    </m:sSub>
                                    <m:box>
                                      <m:boxPr>
                                        <m:ctrlP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boxPr>
                                      <m:e>
                                        <m:f>
                                          <m:fPr>
                                            <m:ctrlP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sSub>
                                              <m:sSubPr>
                                                <m:ctrlP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𝜀</m:t>
                                                </m:r>
                                              </m:e>
                                              <m:sub>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1</m:t>
                                                </m:r>
                                              </m:sub>
                                            </m:sSub>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m:t>
                                            </m:r>
                                            <m:sSub>
                                              <m:sSubPr>
                                                <m:ctrlP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𝜀</m:t>
                                                </m:r>
                                              </m:e>
                                              <m:sub>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h</m:t>
                                                </m:r>
                                              </m:sub>
                                            </m:sSub>
                                          </m:num>
                                          <m:den>
                                            <m:sSub>
                                              <m:sSubPr>
                                                <m:ctrlP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𝜀</m:t>
                                                </m:r>
                                              </m:e>
                                              <m:sub>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1</m:t>
                                                </m:r>
                                              </m:sub>
                                            </m:sSub>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m:t>
                                            </m:r>
                                            <m:sSub>
                                              <m:sSubPr>
                                                <m:ctrlP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2</m:t>
                                                </m:r>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𝜀</m:t>
                                                </m:r>
                                              </m:e>
                                              <m:sub>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h</m:t>
                                                </m:r>
                                              </m:sub>
                                            </m:sSub>
                                          </m:den>
                                        </m:f>
                                      </m:e>
                                    </m:box>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sSub>
                                      <m:sSubPr>
                                        <m:ctrlP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ctrlPr>
                                      </m:sSubPr>
                                      <m:e>
                                        <m: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𝑓</m:t>
                                        </m:r>
                                      </m:e>
                                      <m:sub>
                                        <m: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2</m:t>
                                        </m:r>
                                      </m:sub>
                                    </m:sSub>
                                    <m:f>
                                      <m:fPr>
                                        <m:ctrlP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sSub>
                                          <m:sSubPr>
                                            <m:ctrlP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𝜀</m:t>
                                            </m:r>
                                          </m:e>
                                          <m:sub>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2</m:t>
                                            </m:r>
                                          </m:sub>
                                        </m:sSub>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m:t>
                                        </m:r>
                                        <m:sSub>
                                          <m:sSubPr>
                                            <m:ctrlP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𝜀</m:t>
                                            </m:r>
                                          </m:e>
                                          <m:sub>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h</m:t>
                                            </m:r>
                                          </m:sub>
                                        </m:sSub>
                                      </m:num>
                                      <m:den>
                                        <m:sSub>
                                          <m:sSubPr>
                                            <m:ctrlP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𝜀</m:t>
                                            </m:r>
                                          </m:e>
                                          <m:sub>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2</m:t>
                                            </m:r>
                                          </m:sub>
                                        </m:sSub>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m:t>
                                        </m:r>
                                        <m:sSub>
                                          <m:sSubPr>
                                            <m:ctrlP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2</m:t>
                                            </m:r>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𝜀</m:t>
                                            </m:r>
                                          </m:e>
                                          <m:sub>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h</m:t>
                                            </m:r>
                                          </m:sub>
                                        </m:sSub>
                                      </m:den>
                                    </m:f>
                                  </m:e>
                                </m:d>
                              </m:num>
                              <m:den>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sSub>
                                  <m:sSubPr>
                                    <m:ctrlP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ctrlPr>
                                  </m:sSubPr>
                                  <m:e>
                                    <m: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𝑓</m:t>
                                    </m:r>
                                  </m:e>
                                  <m:sub>
                                    <m: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1</m:t>
                                    </m:r>
                                  </m:sub>
                                </m:sSub>
                                <m:box>
                                  <m:boxPr>
                                    <m:ctrlP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boxPr>
                                  <m:e>
                                    <m:f>
                                      <m:fPr>
                                        <m:ctrlP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sSub>
                                          <m:sSubPr>
                                            <m:ctrlP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𝜀</m:t>
                                            </m:r>
                                          </m:e>
                                          <m:sub>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1</m:t>
                                            </m:r>
                                          </m:sub>
                                        </m:sSub>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m:t>
                                        </m:r>
                                        <m:sSub>
                                          <m:sSubPr>
                                            <m:ctrlP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𝜀</m:t>
                                            </m:r>
                                          </m:e>
                                          <m:sub>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h</m:t>
                                            </m:r>
                                          </m:sub>
                                        </m:sSub>
                                      </m:num>
                                      <m:den>
                                        <m:sSub>
                                          <m:sSubPr>
                                            <m:ctrlP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𝜀</m:t>
                                            </m:r>
                                          </m:e>
                                          <m:sub>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1</m:t>
                                            </m:r>
                                          </m:sub>
                                        </m:sSub>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m:t>
                                        </m:r>
                                        <m:sSub>
                                          <m:sSubPr>
                                            <m:ctrlP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2</m:t>
                                            </m:r>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𝜀</m:t>
                                            </m:r>
                                          </m:e>
                                          <m:sub>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h</m:t>
                                            </m:r>
                                          </m:sub>
                                        </m:sSub>
                                      </m:den>
                                    </m:f>
                                  </m:e>
                                </m:box>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m:t>
                                </m:r>
                                <m:sSub>
                                  <m:sSubPr>
                                    <m:ctrlP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ctrlPr>
                                  </m:sSubPr>
                                  <m:e>
                                    <m: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𝑓</m:t>
                                    </m:r>
                                  </m:e>
                                  <m:sub>
                                    <m: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2</m:t>
                                    </m:r>
                                  </m:sub>
                                </m:sSub>
                                <m:f>
                                  <m:fPr>
                                    <m:ctrlP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sSub>
                                      <m:sSubPr>
                                        <m:ctrlP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𝜀</m:t>
                                        </m:r>
                                      </m:e>
                                      <m:sub>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2</m:t>
                                        </m:r>
                                      </m:sub>
                                    </m:sSub>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m:t>
                                    </m:r>
                                    <m:sSub>
                                      <m:sSubPr>
                                        <m:ctrlP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𝜀</m:t>
                                        </m:r>
                                      </m:e>
                                      <m:sub>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h</m:t>
                                        </m:r>
                                      </m:sub>
                                    </m:sSub>
                                  </m:num>
                                  <m:den>
                                    <m:sSub>
                                      <m:sSubPr>
                                        <m:ctrlP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𝜀</m:t>
                                        </m:r>
                                      </m:e>
                                      <m:sub>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2</m:t>
                                        </m:r>
                                      </m:sub>
                                    </m:sSub>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m:t>
                                    </m:r>
                                    <m:sSub>
                                      <m:sSubPr>
                                        <m:ctrlP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2</m:t>
                                        </m:r>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𝜀</m:t>
                                        </m:r>
                                      </m:e>
                                      <m:sub>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h</m:t>
                                        </m:r>
                                      </m:sub>
                                    </m:sSub>
                                  </m:den>
                                </m:f>
                              </m:den>
                            </m:f>
                          </m:e>
                        </m:box>
                      </m:e>
                    </m:d>
                  </m:oMath>
                </a14:m>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a:t>
                </a:r>
                <a14:m>
                  <m:oMath xmlns:m="http://schemas.openxmlformats.org/officeDocument/2006/math">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sSup>
                      <m:sSupPr>
                        <m:ctrlP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pPr>
                      <m:e>
                        <m:sSub>
                          <m:sSubPr>
                            <m:ctrlP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𝑚</m:t>
                            </m:r>
                          </m:e>
                          <m:sub>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𝑚𝑖𝑥</m:t>
                            </m:r>
                          </m:sub>
                        </m:sSub>
                      </m:e>
                      <m:sup>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2</m:t>
                        </m:r>
                      </m:sup>
                    </m:sSup>
                  </m:oMath>
                </a14:m>
                <a:endParaRPr kumimoji="0" lang="en-US" sz="14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endParaRPr>
              </a:p>
              <a:p>
                <a:pPr lvl="0" algn="ctr">
                  <a:lnSpc>
                    <a:spcPct val="150000"/>
                  </a:lnSpc>
                  <a:defRPr/>
                </a:pPr>
                <a14:m>
                  <m:oMathPara xmlns:m="http://schemas.openxmlformats.org/officeDocument/2006/math">
                    <m:oMathParaPr>
                      <m:jc m:val="centerGroup"/>
                    </m:oMathParaPr>
                    <m:oMath xmlns:m="http://schemas.openxmlformats.org/officeDocument/2006/math">
                      <m:r>
                        <a:rPr kumimoji="0" lang="en-US" sz="1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sSup>
                        <m:sSupPr>
                          <m:ctrlPr>
                            <a:rPr lang="en-US" sz="1400" i="1">
                              <a:solidFill>
                                <a:prstClr val="black"/>
                              </a:solidFill>
                              <a:latin typeface="Cambria Math" panose="02040503050406030204" pitchFamily="18" charset="0"/>
                            </a:rPr>
                          </m:ctrlPr>
                        </m:sSupPr>
                        <m:e>
                          <m:sSub>
                            <m:sSubPr>
                              <m:ctrlPr>
                                <a:rPr lang="en-US" sz="1400" i="1">
                                  <a:solidFill>
                                    <a:prstClr val="black"/>
                                  </a:solidFill>
                                  <a:latin typeface="Cambria Math" panose="02040503050406030204" pitchFamily="18" charset="0"/>
                                </a:rPr>
                              </m:ctrlPr>
                            </m:sSubPr>
                            <m:e>
                              <m:r>
                                <a:rPr lang="en-US" sz="1400" b="0" i="1" smtClean="0">
                                  <a:solidFill>
                                    <a:prstClr val="black"/>
                                  </a:solidFill>
                                  <a:latin typeface="Cambria Math" panose="02040503050406030204" pitchFamily="18" charset="0"/>
                                </a:rPr>
                                <m:t>(</m:t>
                              </m:r>
                              <m:r>
                                <a:rPr lang="en-US" sz="1400" b="0" i="1" smtClean="0">
                                  <a:solidFill>
                                    <a:prstClr val="black"/>
                                  </a:solidFill>
                                  <a:latin typeface="Cambria Math" panose="02040503050406030204" pitchFamily="18" charset="0"/>
                                </a:rPr>
                                <m:t>𝑛</m:t>
                              </m:r>
                            </m:e>
                            <m:sub>
                              <m:r>
                                <a:rPr lang="en-US" sz="1400" i="1">
                                  <a:solidFill>
                                    <a:prstClr val="black"/>
                                  </a:solidFill>
                                  <a:latin typeface="Cambria Math" panose="02040503050406030204" pitchFamily="18" charset="0"/>
                                </a:rPr>
                                <m:t>𝑚𝑖𝑥</m:t>
                              </m:r>
                            </m:sub>
                          </m:sSub>
                          <m:d>
                            <m:dPr>
                              <m:ctrlPr>
                                <a:rPr lang="en-US" sz="1400" b="0" i="1" smtClean="0">
                                  <a:solidFill>
                                    <a:prstClr val="black"/>
                                  </a:solidFill>
                                  <a:latin typeface="Cambria Math" panose="02040503050406030204" pitchFamily="18" charset="0"/>
                                </a:rPr>
                              </m:ctrlPr>
                            </m:dPr>
                            <m:e>
                              <m:sSub>
                                <m:sSubPr>
                                  <m:ctrlPr>
                                    <a:rPr lang="en-US" sz="1400" b="0" i="1" smtClean="0">
                                      <a:solidFill>
                                        <a:prstClr val="black"/>
                                      </a:solidFill>
                                      <a:latin typeface="Cambria Math" panose="02040503050406030204" pitchFamily="18" charset="0"/>
                                    </a:rPr>
                                  </m:ctrlPr>
                                </m:sSubPr>
                                <m:e>
                                  <m:r>
                                    <a:rPr lang="en-US" sz="1400" b="0" i="1" smtClean="0">
                                      <a:solidFill>
                                        <a:prstClr val="black"/>
                                      </a:solidFill>
                                      <a:latin typeface="Cambria Math" panose="02040503050406030204" pitchFamily="18" charset="0"/>
                                      <a:ea typeface="Cambria Math" panose="02040503050406030204" pitchFamily="18" charset="0"/>
                                    </a:rPr>
                                    <m:t>𝜆</m:t>
                                  </m:r>
                                </m:e>
                                <m:sub>
                                  <m:r>
                                    <a:rPr lang="en-US" sz="1400" b="0" i="1" smtClean="0">
                                      <a:solidFill>
                                        <a:prstClr val="black"/>
                                      </a:solidFill>
                                      <a:latin typeface="Cambria Math" panose="02040503050406030204" pitchFamily="18" charset="0"/>
                                    </a:rPr>
                                    <m:t>𝑗</m:t>
                                  </m:r>
                                </m:sub>
                              </m:sSub>
                            </m:e>
                          </m:d>
                          <m:r>
                            <a:rPr lang="en-US" sz="1400" b="0" i="1" smtClean="0">
                              <a:solidFill>
                                <a:prstClr val="black"/>
                              </a:solidFill>
                              <a:latin typeface="Cambria Math" panose="02040503050406030204" pitchFamily="18" charset="0"/>
                            </a:rPr>
                            <m:t>+</m:t>
                          </m:r>
                          <m:sSub>
                            <m:sSubPr>
                              <m:ctrlPr>
                                <a:rPr lang="en-US" sz="1400" i="1">
                                  <a:solidFill>
                                    <a:prstClr val="black"/>
                                  </a:solidFill>
                                  <a:latin typeface="Cambria Math" panose="02040503050406030204" pitchFamily="18" charset="0"/>
                                </a:rPr>
                              </m:ctrlPr>
                            </m:sSubPr>
                            <m:e>
                              <m:r>
                                <a:rPr lang="en-US" sz="1400" b="0" i="1" smtClean="0">
                                  <a:solidFill>
                                    <a:prstClr val="black"/>
                                  </a:solidFill>
                                  <a:latin typeface="Cambria Math" panose="02040503050406030204" pitchFamily="18" charset="0"/>
                                </a:rPr>
                                <m:t>𝑖</m:t>
                              </m:r>
                              <m:r>
                                <a:rPr lang="en-US" sz="1400" b="0" i="1" smtClean="0">
                                  <a:solidFill>
                                    <a:srgbClr val="FF0000"/>
                                  </a:solidFill>
                                  <a:latin typeface="Cambria Math" panose="02040503050406030204" pitchFamily="18" charset="0"/>
                                </a:rPr>
                                <m:t>𝑘</m:t>
                              </m:r>
                            </m:e>
                            <m:sub>
                              <m:r>
                                <a:rPr lang="en-US" sz="1400" i="1" smtClean="0">
                                  <a:solidFill>
                                    <a:srgbClr val="FF0000"/>
                                  </a:solidFill>
                                  <a:latin typeface="Cambria Math" panose="02040503050406030204" pitchFamily="18" charset="0"/>
                                </a:rPr>
                                <m:t>𝑚𝑖𝑥</m:t>
                              </m:r>
                            </m:sub>
                          </m:sSub>
                          <m:r>
                            <a:rPr lang="en-US" sz="1400" i="1" smtClean="0">
                              <a:solidFill>
                                <a:srgbClr val="FF0000"/>
                              </a:solidFill>
                              <a:latin typeface="Cambria Math" panose="02040503050406030204" pitchFamily="18" charset="0"/>
                            </a:rPr>
                            <m:t>(</m:t>
                          </m:r>
                          <m:sSub>
                            <m:sSubPr>
                              <m:ctrlPr>
                                <a:rPr lang="en-US" sz="1400" i="1">
                                  <a:solidFill>
                                    <a:srgbClr val="FF0000"/>
                                  </a:solidFill>
                                  <a:latin typeface="Cambria Math" panose="02040503050406030204" pitchFamily="18" charset="0"/>
                                </a:rPr>
                              </m:ctrlPr>
                            </m:sSubPr>
                            <m:e>
                              <m:r>
                                <a:rPr lang="en-US" sz="1400" i="1">
                                  <a:solidFill>
                                    <a:srgbClr val="FF0000"/>
                                  </a:solidFill>
                                  <a:latin typeface="Cambria Math" panose="02040503050406030204" pitchFamily="18" charset="0"/>
                                  <a:ea typeface="Cambria Math" panose="02040503050406030204" pitchFamily="18" charset="0"/>
                                </a:rPr>
                                <m:t>𝜆</m:t>
                              </m:r>
                            </m:e>
                            <m:sub>
                              <m:r>
                                <a:rPr lang="en-US" sz="1400" i="1">
                                  <a:solidFill>
                                    <a:srgbClr val="FF0000"/>
                                  </a:solidFill>
                                  <a:latin typeface="Cambria Math" panose="02040503050406030204" pitchFamily="18" charset="0"/>
                                </a:rPr>
                                <m:t>𝑗</m:t>
                              </m:r>
                            </m:sub>
                          </m:sSub>
                          <m:r>
                            <a:rPr lang="en-US" sz="1400" i="1">
                              <a:solidFill>
                                <a:srgbClr val="FF0000"/>
                              </a:solidFill>
                              <a:latin typeface="Cambria Math" panose="02040503050406030204" pitchFamily="18" charset="0"/>
                            </a:rPr>
                            <m:t>)</m:t>
                          </m:r>
                          <m:r>
                            <a:rPr lang="en-US" sz="1400" b="0" i="1" smtClean="0">
                              <a:solidFill>
                                <a:prstClr val="black"/>
                              </a:solidFill>
                              <a:latin typeface="Cambria Math" panose="02040503050406030204" pitchFamily="18" charset="0"/>
                            </a:rPr>
                            <m:t>)</m:t>
                          </m:r>
                        </m:e>
                        <m:sup>
                          <m:r>
                            <a:rPr lang="en-US" sz="1400" i="1">
                              <a:solidFill>
                                <a:prstClr val="black"/>
                              </a:solidFill>
                              <a:latin typeface="Cambria Math" panose="02040503050406030204" pitchFamily="18" charset="0"/>
                            </a:rPr>
                            <m:t>2</m:t>
                          </m:r>
                        </m:sup>
                      </m:sSup>
                    </m:oMath>
                  </m:oMathPara>
                </a14:m>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32" name="TextBox 31">
                <a:extLst>
                  <a:ext uri="{FF2B5EF4-FFF2-40B4-BE49-F238E27FC236}">
                    <a16:creationId xmlns:a16="http://schemas.microsoft.com/office/drawing/2014/main" id="{8E4D097E-0EEC-5ED3-56B7-BC609B481126}"/>
                  </a:ext>
                </a:extLst>
              </p:cNvPr>
              <p:cNvSpPr txBox="1">
                <a:spLocks noRot="1" noChangeAspect="1" noMove="1" noResize="1" noEditPoints="1" noAdjustHandles="1" noChangeArrowheads="1" noChangeShapeType="1" noTextEdit="1"/>
              </p:cNvSpPr>
              <p:nvPr/>
            </p:nvSpPr>
            <p:spPr>
              <a:xfrm>
                <a:off x="7678819" y="4863090"/>
                <a:ext cx="4203512" cy="1241687"/>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59DD4953-8660-E8F2-4DE0-1262F795A628}"/>
                  </a:ext>
                </a:extLst>
              </p:cNvPr>
              <p:cNvSpPr txBox="1"/>
              <p:nvPr/>
            </p:nvSpPr>
            <p:spPr>
              <a:xfrm>
                <a:off x="8164864" y="6315763"/>
                <a:ext cx="3400344" cy="400110"/>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rPr>
                  <a:t>* </a:t>
                </a:r>
                <a14:m>
                  <m:oMath xmlns:m="http://schemas.openxmlformats.org/officeDocument/2006/math">
                    <m:r>
                      <a:rPr kumimoji="0" lang="en-US" sz="10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𝜀</m:t>
                    </m:r>
                    <m:r>
                      <a:rPr kumimoji="0" lang="en-US" sz="10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 </m:t>
                    </m:r>
                  </m:oMath>
                </a14:m>
                <a:r>
                  <a:rPr kumimoji="0" lang="en-US" sz="1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Arial" panose="020B0604020202020204" pitchFamily="34" charset="0"/>
                  </a:rPr>
                  <a:t>: complex dielectric function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Arial" panose="020B0604020202020204" pitchFamily="34" charset="0"/>
                  </a:rPr>
                  <a:t>* f</a:t>
                </a:r>
                <a:r>
                  <a:rPr kumimoji="0" lang="en-US" sz="1000" b="0" i="1" u="none" strike="noStrike" kern="1200" cap="none" spc="0" normalizeH="0" baseline="-25000" noProof="0" dirty="0">
                    <a:ln>
                      <a:noFill/>
                    </a:ln>
                    <a:solidFill>
                      <a:prstClr val="black"/>
                    </a:solidFill>
                    <a:effectLst/>
                    <a:uLnTx/>
                    <a:uFillTx/>
                    <a:latin typeface="Calibri" panose="020F0502020204030204"/>
                    <a:ea typeface="Cambria Math" panose="02040503050406030204" pitchFamily="18" charset="0"/>
                    <a:cs typeface="Arial" panose="020B0604020202020204" pitchFamily="34" charset="0"/>
                  </a:rPr>
                  <a:t>1</a:t>
                </a:r>
                <a:r>
                  <a:rPr kumimoji="0" lang="en-US" sz="1000" b="0" i="1"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Arial" panose="020B0604020202020204" pitchFamily="34" charset="0"/>
                  </a:rPr>
                  <a:t>, f</a:t>
                </a:r>
                <a:r>
                  <a:rPr kumimoji="0" lang="en-US" sz="1000" b="0" i="1" u="none" strike="noStrike" kern="1200" cap="none" spc="0" normalizeH="0" baseline="-25000" noProof="0" dirty="0">
                    <a:ln>
                      <a:noFill/>
                    </a:ln>
                    <a:solidFill>
                      <a:prstClr val="black"/>
                    </a:solidFill>
                    <a:effectLst/>
                    <a:uLnTx/>
                    <a:uFillTx/>
                    <a:latin typeface="Calibri" panose="020F0502020204030204"/>
                    <a:ea typeface="Cambria Math" panose="02040503050406030204" pitchFamily="18" charset="0"/>
                    <a:cs typeface="Arial" panose="020B0604020202020204" pitchFamily="34" charset="0"/>
                  </a:rPr>
                  <a:t>2</a:t>
                </a:r>
                <a:r>
                  <a:rPr kumimoji="0" lang="en-US" sz="1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Arial" panose="020B0604020202020204" pitchFamily="34" charset="0"/>
                  </a:rPr>
                  <a:t>: volume fractions of hematite, goethite</a:t>
                </a:r>
              </a:p>
            </p:txBody>
          </p:sp>
        </mc:Choice>
        <mc:Fallback xmlns="">
          <p:sp>
            <p:nvSpPr>
              <p:cNvPr id="36" name="TextBox 35">
                <a:extLst>
                  <a:ext uri="{FF2B5EF4-FFF2-40B4-BE49-F238E27FC236}">
                    <a16:creationId xmlns:a16="http://schemas.microsoft.com/office/drawing/2014/main" id="{59DD4953-8660-E8F2-4DE0-1262F795A628}"/>
                  </a:ext>
                </a:extLst>
              </p:cNvPr>
              <p:cNvSpPr txBox="1">
                <a:spLocks noRot="1" noChangeAspect="1" noMove="1" noResize="1" noEditPoints="1" noAdjustHandles="1" noChangeArrowheads="1" noChangeShapeType="1" noTextEdit="1"/>
              </p:cNvSpPr>
              <p:nvPr/>
            </p:nvSpPr>
            <p:spPr>
              <a:xfrm>
                <a:off x="8164864" y="6315763"/>
                <a:ext cx="3400344" cy="400110"/>
              </a:xfrm>
              <a:prstGeom prst="rect">
                <a:avLst/>
              </a:prstGeom>
              <a:blipFill>
                <a:blip r:embed="rId5"/>
                <a:stretch>
                  <a:fillRect b="-9091"/>
                </a:stretch>
              </a:blipFill>
              <a:ln>
                <a:noFill/>
              </a:ln>
            </p:spPr>
            <p:txBody>
              <a:bodyPr/>
              <a:lstStyle/>
              <a:p>
                <a:r>
                  <a:rPr lang="en-US">
                    <a:noFill/>
                  </a:rPr>
                  <a:t> </a:t>
                </a:r>
              </a:p>
            </p:txBody>
          </p:sp>
        </mc:Fallback>
      </mc:AlternateContent>
      <p:sp>
        <p:nvSpPr>
          <p:cNvPr id="37" name="Slide Number Placeholder 24">
            <a:extLst>
              <a:ext uri="{FF2B5EF4-FFF2-40B4-BE49-F238E27FC236}">
                <a16:creationId xmlns:a16="http://schemas.microsoft.com/office/drawing/2014/main" id="{7ED3650C-4476-8B57-028F-7869817252CA}"/>
              </a:ext>
            </a:extLst>
          </p:cNvPr>
          <p:cNvSpPr>
            <a:spLocks noGrp="1"/>
          </p:cNvSpPr>
          <p:nvPr>
            <p:ph type="sldNum" sz="quarter" idx="12"/>
          </p:nvPr>
        </p:nvSpPr>
        <p:spPr>
          <a:xfrm>
            <a:off x="8610600" y="623890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795A5-5DC6-4E89-855C-E7B9590EB56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40A1D03C-C5BA-63FF-7472-686BD16B4E55}"/>
              </a:ext>
            </a:extLst>
          </p:cNvPr>
          <p:cNvPicPr>
            <a:picLocks/>
          </p:cNvPicPr>
          <p:nvPr/>
        </p:nvPicPr>
        <p:blipFill>
          <a:blip r:embed="rId6" cstate="print">
            <a:extLst>
              <a:ext uri="{28A0092B-C50C-407E-A947-70E740481C1C}">
                <a14:useLocalDpi xmlns:a14="http://schemas.microsoft.com/office/drawing/2010/main" val="0"/>
              </a:ext>
            </a:extLst>
          </a:blip>
          <a:stretch>
            <a:fillRect/>
          </a:stretch>
        </p:blipFill>
        <p:spPr>
          <a:xfrm>
            <a:off x="23" y="0"/>
            <a:ext cx="1104900" cy="914400"/>
          </a:xfrm>
          <a:prstGeom prst="rect">
            <a:avLst/>
          </a:prstGeom>
        </p:spPr>
      </p:pic>
      <p:pic>
        <p:nvPicPr>
          <p:cNvPr id="6" name="Picture 5" descr="A diagram of a flowchart&#10;&#10;Description automatically generated">
            <a:extLst>
              <a:ext uri="{FF2B5EF4-FFF2-40B4-BE49-F238E27FC236}">
                <a16:creationId xmlns:a16="http://schemas.microsoft.com/office/drawing/2014/main" id="{B0A3AD4D-AF11-8906-8D55-0977E67620D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0012" y="1721503"/>
            <a:ext cx="6136530" cy="3414994"/>
          </a:xfrm>
          <a:prstGeom prst="rect">
            <a:avLst/>
          </a:prstGeom>
        </p:spPr>
      </p:pic>
      <p:sp>
        <p:nvSpPr>
          <p:cNvPr id="42" name="TextBox 41">
            <a:extLst>
              <a:ext uri="{FF2B5EF4-FFF2-40B4-BE49-F238E27FC236}">
                <a16:creationId xmlns:a16="http://schemas.microsoft.com/office/drawing/2014/main" id="{2DB4B962-2223-A967-C9A0-38E4FF35F5E9}"/>
              </a:ext>
            </a:extLst>
          </p:cNvPr>
          <p:cNvSpPr txBox="1"/>
          <p:nvPr/>
        </p:nvSpPr>
        <p:spPr>
          <a:xfrm>
            <a:off x="388664" y="174893"/>
            <a:ext cx="11437529" cy="523220"/>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80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Block diagram of MAIAC EPIC algorithm</a:t>
            </a:r>
          </a:p>
        </p:txBody>
      </p:sp>
    </p:spTree>
    <p:extLst>
      <p:ext uri="{BB962C8B-B14F-4D97-AF65-F5344CB8AC3E}">
        <p14:creationId xmlns:p14="http://schemas.microsoft.com/office/powerpoint/2010/main" val="12446060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76897C9-F266-E501-9E33-E173F6E4ECDD}"/>
              </a:ext>
            </a:extLst>
          </p:cNvPr>
          <p:cNvSpPr txBox="1"/>
          <p:nvPr/>
        </p:nvSpPr>
        <p:spPr>
          <a:xfrm>
            <a:off x="388664" y="174893"/>
            <a:ext cx="11437529" cy="523220"/>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80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Contrasting Regional Aerosol Properties </a:t>
            </a:r>
          </a:p>
        </p:txBody>
      </p:sp>
      <p:sp>
        <p:nvSpPr>
          <p:cNvPr id="4" name="Slide Number Placeholder 3">
            <a:extLst>
              <a:ext uri="{FF2B5EF4-FFF2-40B4-BE49-F238E27FC236}">
                <a16:creationId xmlns:a16="http://schemas.microsoft.com/office/drawing/2014/main" id="{1CF42391-2420-4F7C-B292-6310F6C5DCD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795A5-5DC6-4E89-855C-E7B9590EB56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BDD82F38-F70A-4B71-9039-5EE344C2D283}"/>
              </a:ext>
            </a:extLst>
          </p:cNvPr>
          <p:cNvSpPr txBox="1"/>
          <p:nvPr/>
        </p:nvSpPr>
        <p:spPr>
          <a:xfrm>
            <a:off x="78378" y="5692103"/>
            <a:ext cx="11746108" cy="923330"/>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USA; Forest wildfires: moderate abs., SSA~0.9-0.94, high SAE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BrC</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low-moderate </a:t>
            </a:r>
            <a:r>
              <a:rPr kumimoji="0" lang="en-US" sz="18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k</a:t>
            </a:r>
            <a:r>
              <a:rPr kumimoji="0" lang="en-US" sz="1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0</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(BC), ALH can be very high. </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India, South Africa; biomass burning: bush- and grasslands, agriculture crop residue etc. (low energy fast burning):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high absorption, SSA~0.85-0.88, low-moderate SAE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BrC</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high </a:t>
            </a:r>
            <a:r>
              <a:rPr kumimoji="0" lang="en-US" sz="18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k</a:t>
            </a:r>
            <a:r>
              <a:rPr kumimoji="0" lang="en-US" sz="1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0</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(BC), ALH is low (&lt;1-1.5km). </a:t>
            </a:r>
          </a:p>
        </p:txBody>
      </p:sp>
      <p:pic>
        <p:nvPicPr>
          <p:cNvPr id="5" name="Picture 4" descr="A picture containing text, display&#10;&#10;Description automatically generated">
            <a:extLst>
              <a:ext uri="{FF2B5EF4-FFF2-40B4-BE49-F238E27FC236}">
                <a16:creationId xmlns:a16="http://schemas.microsoft.com/office/drawing/2014/main" id="{122E6CA9-1215-62CF-0F90-47F43A39907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b="49376"/>
          <a:stretch/>
        </p:blipFill>
        <p:spPr>
          <a:xfrm>
            <a:off x="0" y="1200573"/>
            <a:ext cx="12192000" cy="1371600"/>
          </a:xfrm>
          <a:prstGeom prst="rect">
            <a:avLst/>
          </a:prstGeom>
        </p:spPr>
      </p:pic>
      <p:sp>
        <p:nvSpPr>
          <p:cNvPr id="6" name="TextBox 5">
            <a:extLst>
              <a:ext uri="{FF2B5EF4-FFF2-40B4-BE49-F238E27FC236}">
                <a16:creationId xmlns:a16="http://schemas.microsoft.com/office/drawing/2014/main" id="{2FEB4ED0-3E54-FF26-FF7E-3DCEE66D88CF}"/>
              </a:ext>
            </a:extLst>
          </p:cNvPr>
          <p:cNvSpPr txBox="1"/>
          <p:nvPr/>
        </p:nvSpPr>
        <p:spPr>
          <a:xfrm>
            <a:off x="10707147" y="1200573"/>
            <a:ext cx="1471300" cy="369332"/>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1" u="none" strike="noStrike" kern="1200" cap="none" spc="0" normalizeH="0" baseline="0" noProof="0" dirty="0">
                <a:ln>
                  <a:noFill/>
                </a:ln>
                <a:solidFill>
                  <a:srgbClr val="FFFFFF"/>
                </a:solidFill>
                <a:effectLst/>
                <a:uLnTx/>
                <a:uFillTx/>
                <a:latin typeface="Arial" charset="0"/>
                <a:ea typeface="+mn-ea"/>
                <a:cs typeface="+mn-cs"/>
              </a:rPr>
              <a:t>Mar. 4, 2018</a:t>
            </a:r>
          </a:p>
        </p:txBody>
      </p:sp>
      <p:pic>
        <p:nvPicPr>
          <p:cNvPr id="10" name="Picture 9" descr="A group of colorful lights&#10;&#10;Description automatically generated with low confidence">
            <a:extLst>
              <a:ext uri="{FF2B5EF4-FFF2-40B4-BE49-F238E27FC236}">
                <a16:creationId xmlns:a16="http://schemas.microsoft.com/office/drawing/2014/main" id="{362744A1-BF3C-898D-144C-8840CEC3CD8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 b="51063"/>
          <a:stretch/>
        </p:blipFill>
        <p:spPr>
          <a:xfrm>
            <a:off x="0" y="2627506"/>
            <a:ext cx="12192000" cy="1325880"/>
          </a:xfrm>
          <a:prstGeom prst="rect">
            <a:avLst/>
          </a:prstGeom>
        </p:spPr>
      </p:pic>
      <p:sp>
        <p:nvSpPr>
          <p:cNvPr id="11" name="TextBox 10">
            <a:extLst>
              <a:ext uri="{FF2B5EF4-FFF2-40B4-BE49-F238E27FC236}">
                <a16:creationId xmlns:a16="http://schemas.microsoft.com/office/drawing/2014/main" id="{C6034244-DDCB-779B-B204-428815FB0E3C}"/>
              </a:ext>
            </a:extLst>
          </p:cNvPr>
          <p:cNvSpPr txBox="1"/>
          <p:nvPr/>
        </p:nvSpPr>
        <p:spPr>
          <a:xfrm>
            <a:off x="10696987" y="2604104"/>
            <a:ext cx="1492716" cy="369332"/>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1" u="none" strike="noStrike" kern="1200" cap="none" spc="0" normalizeH="0" baseline="0" noProof="0" dirty="0">
                <a:ln>
                  <a:noFill/>
                </a:ln>
                <a:solidFill>
                  <a:srgbClr val="FFFFFF"/>
                </a:solidFill>
                <a:effectLst/>
                <a:uLnTx/>
                <a:uFillTx/>
                <a:latin typeface="Arial" charset="0"/>
                <a:ea typeface="+mn-ea"/>
                <a:cs typeface="+mn-cs"/>
              </a:rPr>
              <a:t>Aug. 9, 2020</a:t>
            </a:r>
          </a:p>
        </p:txBody>
      </p:sp>
      <p:pic>
        <p:nvPicPr>
          <p:cNvPr id="12" name="Picture 11" descr="A view of the earth from space&#10;&#10;Description automatically generated with low confidence">
            <a:extLst>
              <a:ext uri="{FF2B5EF4-FFF2-40B4-BE49-F238E27FC236}">
                <a16:creationId xmlns:a16="http://schemas.microsoft.com/office/drawing/2014/main" id="{1B1C0077-ABB7-970A-6302-6E03BF9F8A7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 b="49376"/>
          <a:stretch/>
        </p:blipFill>
        <p:spPr>
          <a:xfrm>
            <a:off x="0" y="4026492"/>
            <a:ext cx="12192000" cy="1371600"/>
          </a:xfrm>
          <a:prstGeom prst="rect">
            <a:avLst/>
          </a:prstGeom>
        </p:spPr>
      </p:pic>
      <p:sp>
        <p:nvSpPr>
          <p:cNvPr id="13" name="TextBox 12">
            <a:extLst>
              <a:ext uri="{FF2B5EF4-FFF2-40B4-BE49-F238E27FC236}">
                <a16:creationId xmlns:a16="http://schemas.microsoft.com/office/drawing/2014/main" id="{38DD7EFC-FF6E-10A5-5BF8-F3520A266E22}"/>
              </a:ext>
            </a:extLst>
          </p:cNvPr>
          <p:cNvSpPr txBox="1"/>
          <p:nvPr/>
        </p:nvSpPr>
        <p:spPr>
          <a:xfrm>
            <a:off x="10602645" y="4034151"/>
            <a:ext cx="1620957" cy="369332"/>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1" u="none" strike="noStrike" kern="1200" cap="none" spc="0" normalizeH="0" baseline="0" noProof="0" dirty="0">
                <a:ln>
                  <a:noFill/>
                </a:ln>
                <a:solidFill>
                  <a:srgbClr val="FFFFFF"/>
                </a:solidFill>
                <a:effectLst/>
                <a:uLnTx/>
                <a:uFillTx/>
                <a:latin typeface="Arial" charset="0"/>
                <a:ea typeface="+mn-ea"/>
                <a:cs typeface="+mn-cs"/>
              </a:rPr>
              <a:t>Aug. 24, 2018</a:t>
            </a:r>
          </a:p>
        </p:txBody>
      </p:sp>
      <p:sp>
        <p:nvSpPr>
          <p:cNvPr id="14" name="TextBox 13">
            <a:extLst>
              <a:ext uri="{FF2B5EF4-FFF2-40B4-BE49-F238E27FC236}">
                <a16:creationId xmlns:a16="http://schemas.microsoft.com/office/drawing/2014/main" id="{42C579B6-57E8-39C5-51BC-434EB7173B3C}"/>
              </a:ext>
            </a:extLst>
          </p:cNvPr>
          <p:cNvSpPr txBox="1"/>
          <p:nvPr/>
        </p:nvSpPr>
        <p:spPr>
          <a:xfrm>
            <a:off x="697513" y="854234"/>
            <a:ext cx="11437529"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1" u="none" strike="noStrike" kern="1200" cap="none" spc="0" normalizeH="0" baseline="0" noProof="0" dirty="0">
                <a:ln>
                  <a:noFill/>
                </a:ln>
                <a:solidFill>
                  <a:srgbClr val="000000"/>
                </a:solidFill>
                <a:effectLst/>
                <a:uLnTx/>
                <a:uFillTx/>
                <a:latin typeface="Arial" charset="0"/>
                <a:ea typeface="+mn-ea"/>
                <a:cs typeface="+mn-cs"/>
              </a:rPr>
              <a:t>TOA             AI            </a:t>
            </a:r>
            <a:r>
              <a:rPr kumimoji="0" lang="en-US" sz="1800" b="0" i="1" u="none" strike="noStrike" kern="1200" cap="none" spc="0" normalizeH="0" baseline="0" noProof="0" dirty="0" err="1">
                <a:ln>
                  <a:noFill/>
                </a:ln>
                <a:solidFill>
                  <a:srgbClr val="000000"/>
                </a:solidFill>
                <a:effectLst/>
                <a:uLnTx/>
                <a:uFillTx/>
                <a:latin typeface="Arial" charset="0"/>
                <a:ea typeface="+mn-ea"/>
                <a:cs typeface="+mn-cs"/>
              </a:rPr>
              <a:t>AOD</a:t>
            </a:r>
            <a:r>
              <a:rPr kumimoji="0" lang="en-US" sz="1800" b="0" i="1" u="none" strike="noStrike" kern="1200" cap="none" spc="0" normalizeH="0" baseline="-25000" noProof="0" dirty="0" err="1">
                <a:ln>
                  <a:noFill/>
                </a:ln>
                <a:solidFill>
                  <a:srgbClr val="000000"/>
                </a:solidFill>
                <a:effectLst/>
                <a:uLnTx/>
                <a:uFillTx/>
                <a:latin typeface="Arial" charset="0"/>
                <a:ea typeface="+mn-ea"/>
                <a:cs typeface="+mn-cs"/>
              </a:rPr>
              <a:t>Bkgr</a:t>
            </a:r>
            <a:r>
              <a:rPr kumimoji="0" lang="en-US" sz="1800" b="0" i="1" u="none" strike="noStrike" kern="1200" cap="none" spc="0" normalizeH="0" baseline="0" noProof="0" dirty="0">
                <a:ln>
                  <a:noFill/>
                </a:ln>
                <a:solidFill>
                  <a:srgbClr val="000000"/>
                </a:solidFill>
                <a:effectLst/>
                <a:uLnTx/>
                <a:uFillTx/>
                <a:latin typeface="Arial" charset="0"/>
                <a:ea typeface="+mn-ea"/>
                <a:cs typeface="+mn-cs"/>
              </a:rPr>
              <a:t>          AOD</a:t>
            </a:r>
            <a:r>
              <a:rPr kumimoji="0" lang="en-US" sz="1800" b="0" i="1" u="none" strike="noStrike" kern="1200" cap="none" spc="0" normalizeH="0" baseline="-25000" noProof="0" dirty="0">
                <a:ln>
                  <a:noFill/>
                </a:ln>
                <a:solidFill>
                  <a:srgbClr val="000000"/>
                </a:solidFill>
                <a:effectLst/>
                <a:uLnTx/>
                <a:uFillTx/>
                <a:latin typeface="Arial" charset="0"/>
                <a:ea typeface="+mn-ea"/>
                <a:cs typeface="+mn-cs"/>
              </a:rPr>
              <a:t>4D </a:t>
            </a:r>
            <a:r>
              <a:rPr kumimoji="0" lang="en-US" sz="1800" b="0" i="1" u="none" strike="noStrike" kern="1200" cap="none" spc="0" normalizeH="0" baseline="0" noProof="0" dirty="0">
                <a:ln>
                  <a:noFill/>
                </a:ln>
                <a:solidFill>
                  <a:srgbClr val="000000"/>
                </a:solidFill>
                <a:effectLst/>
                <a:uLnTx/>
                <a:uFillTx/>
                <a:latin typeface="Arial" charset="0"/>
                <a:ea typeface="+mn-ea"/>
                <a:cs typeface="+mn-cs"/>
              </a:rPr>
              <a:t>         SSA</a:t>
            </a:r>
            <a:r>
              <a:rPr kumimoji="0" lang="en-US" sz="1800" b="0" i="1" u="none" strike="noStrike" kern="1200" cap="none" spc="0" normalizeH="0" baseline="-25000" noProof="0" dirty="0">
                <a:ln>
                  <a:noFill/>
                </a:ln>
                <a:solidFill>
                  <a:srgbClr val="000000"/>
                </a:solidFill>
                <a:effectLst/>
                <a:uLnTx/>
                <a:uFillTx/>
                <a:latin typeface="Arial" charset="0"/>
                <a:ea typeface="+mn-ea"/>
                <a:cs typeface="+mn-cs"/>
              </a:rPr>
              <a:t>443</a:t>
            </a:r>
            <a:r>
              <a:rPr kumimoji="0" lang="en-US" sz="1800" b="0" i="1" u="none" strike="noStrike" kern="1200" cap="none" spc="0" normalizeH="0" baseline="0" noProof="0" dirty="0">
                <a:ln>
                  <a:noFill/>
                </a:ln>
                <a:solidFill>
                  <a:srgbClr val="000000"/>
                </a:solidFill>
                <a:effectLst/>
                <a:uLnTx/>
                <a:uFillTx/>
                <a:latin typeface="Arial" charset="0"/>
                <a:ea typeface="+mn-ea"/>
                <a:cs typeface="+mn-cs"/>
              </a:rPr>
              <a:t>            SAE                k</a:t>
            </a:r>
            <a:r>
              <a:rPr kumimoji="0" lang="en-US" sz="1800" b="0" i="1" u="none" strike="noStrike" kern="1200" cap="none" spc="0" normalizeH="0" baseline="-25000" noProof="0" dirty="0">
                <a:ln>
                  <a:noFill/>
                </a:ln>
                <a:solidFill>
                  <a:srgbClr val="000000"/>
                </a:solidFill>
                <a:effectLst/>
                <a:uLnTx/>
                <a:uFillTx/>
                <a:latin typeface="Arial" charset="0"/>
                <a:ea typeface="+mn-ea"/>
                <a:cs typeface="+mn-cs"/>
              </a:rPr>
              <a:t>0</a:t>
            </a:r>
            <a:r>
              <a:rPr kumimoji="0" lang="en-US" sz="1800" b="0" i="1" u="none" strike="noStrike" kern="1200" cap="none" spc="0" normalizeH="0" baseline="0" noProof="0" dirty="0">
                <a:ln>
                  <a:noFill/>
                </a:ln>
                <a:solidFill>
                  <a:srgbClr val="000000"/>
                </a:solidFill>
                <a:effectLst/>
                <a:uLnTx/>
                <a:uFillTx/>
                <a:latin typeface="Arial" charset="0"/>
                <a:ea typeface="+mn-ea"/>
                <a:cs typeface="+mn-cs"/>
              </a:rPr>
              <a:t>              ALH (km)          </a:t>
            </a:r>
            <a:r>
              <a:rPr kumimoji="0" lang="en-US" sz="1800" b="0" i="1" u="none" strike="noStrike" kern="1200" cap="none" spc="0" normalizeH="0" baseline="0" noProof="0" dirty="0" err="1">
                <a:ln>
                  <a:noFill/>
                </a:ln>
                <a:solidFill>
                  <a:srgbClr val="000000"/>
                </a:solidFill>
                <a:effectLst/>
                <a:uLnTx/>
                <a:uFillTx/>
                <a:latin typeface="Arial" charset="0"/>
                <a:ea typeface="+mn-ea"/>
                <a:cs typeface="+mn-cs"/>
              </a:rPr>
              <a:t>F</a:t>
            </a:r>
            <a:r>
              <a:rPr kumimoji="0" lang="en-US" sz="1800" b="0" i="1" u="none" strike="noStrike" kern="1200" cap="none" spc="0" normalizeH="0" baseline="-25000" noProof="0" dirty="0" err="1">
                <a:ln>
                  <a:noFill/>
                </a:ln>
                <a:solidFill>
                  <a:srgbClr val="000000"/>
                </a:solidFill>
                <a:effectLst/>
                <a:uLnTx/>
                <a:uFillTx/>
                <a:latin typeface="Arial" charset="0"/>
                <a:ea typeface="+mn-ea"/>
                <a:cs typeface="+mn-cs"/>
              </a:rPr>
              <a:t>min</a:t>
            </a:r>
            <a:endParaRPr kumimoji="0" lang="en-US" sz="1800" b="0" i="1" u="none" strike="noStrike" kern="1200" cap="none" spc="0" normalizeH="0" baseline="-25000" noProof="0" dirty="0">
              <a:ln>
                <a:noFill/>
              </a:ln>
              <a:solidFill>
                <a:srgbClr val="000000"/>
              </a:solidFill>
              <a:effectLst/>
              <a:uLnTx/>
              <a:uFillTx/>
              <a:latin typeface="Arial" charset="0"/>
              <a:ea typeface="+mn-ea"/>
              <a:cs typeface="+mn-cs"/>
            </a:endParaRPr>
          </a:p>
        </p:txBody>
      </p:sp>
      <p:sp>
        <p:nvSpPr>
          <p:cNvPr id="15" name="TextBox 14">
            <a:extLst>
              <a:ext uri="{FF2B5EF4-FFF2-40B4-BE49-F238E27FC236}">
                <a16:creationId xmlns:a16="http://schemas.microsoft.com/office/drawing/2014/main" id="{519E9D2A-A057-AB29-4A8D-46D32A72548A}"/>
              </a:ext>
            </a:extLst>
          </p:cNvPr>
          <p:cNvSpPr txBox="1"/>
          <p:nvPr/>
        </p:nvSpPr>
        <p:spPr>
          <a:xfrm>
            <a:off x="3550547" y="5341312"/>
            <a:ext cx="1377300"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Arial" charset="0"/>
                <a:ea typeface="+mn-ea"/>
                <a:cs typeface="+mn-cs"/>
              </a:rPr>
              <a:t>0                    6</a:t>
            </a:r>
          </a:p>
        </p:txBody>
      </p:sp>
      <p:pic>
        <p:nvPicPr>
          <p:cNvPr id="16" name="Picture 15">
            <a:extLst>
              <a:ext uri="{FF2B5EF4-FFF2-40B4-BE49-F238E27FC236}">
                <a16:creationId xmlns:a16="http://schemas.microsoft.com/office/drawing/2014/main" id="{CF082283-FE33-0261-878E-2ACA76547D1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82231" y="5315828"/>
            <a:ext cx="1280160" cy="95433"/>
          </a:xfrm>
          <a:prstGeom prst="rect">
            <a:avLst/>
          </a:prstGeom>
        </p:spPr>
      </p:pic>
      <p:sp>
        <p:nvSpPr>
          <p:cNvPr id="17" name="TextBox 16">
            <a:extLst>
              <a:ext uri="{FF2B5EF4-FFF2-40B4-BE49-F238E27FC236}">
                <a16:creationId xmlns:a16="http://schemas.microsoft.com/office/drawing/2014/main" id="{748E4E7C-2466-E15F-D799-F23FB2AA5523}"/>
              </a:ext>
            </a:extLst>
          </p:cNvPr>
          <p:cNvSpPr txBox="1"/>
          <p:nvPr/>
        </p:nvSpPr>
        <p:spPr>
          <a:xfrm>
            <a:off x="1446007" y="5338140"/>
            <a:ext cx="1377300"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Arial" charset="0"/>
                <a:ea typeface="+mn-ea"/>
                <a:cs typeface="+mn-cs"/>
              </a:rPr>
              <a:t>2                    6</a:t>
            </a:r>
          </a:p>
        </p:txBody>
      </p:sp>
      <p:sp>
        <p:nvSpPr>
          <p:cNvPr id="18" name="TextBox 17">
            <a:extLst>
              <a:ext uri="{FF2B5EF4-FFF2-40B4-BE49-F238E27FC236}">
                <a16:creationId xmlns:a16="http://schemas.microsoft.com/office/drawing/2014/main" id="{12E16C98-F568-CA54-D60E-81BA17BE3F6B}"/>
              </a:ext>
            </a:extLst>
          </p:cNvPr>
          <p:cNvSpPr txBox="1"/>
          <p:nvPr/>
        </p:nvSpPr>
        <p:spPr>
          <a:xfrm>
            <a:off x="8201703" y="5370835"/>
            <a:ext cx="1327608"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Arial" charset="0"/>
                <a:ea typeface="+mn-ea"/>
                <a:cs typeface="+mn-cs"/>
              </a:rPr>
              <a:t>0.           0.016</a:t>
            </a:r>
          </a:p>
        </p:txBody>
      </p:sp>
      <p:sp>
        <p:nvSpPr>
          <p:cNvPr id="19" name="TextBox 18">
            <a:extLst>
              <a:ext uri="{FF2B5EF4-FFF2-40B4-BE49-F238E27FC236}">
                <a16:creationId xmlns:a16="http://schemas.microsoft.com/office/drawing/2014/main" id="{BFF71333-B771-BE34-C537-E1933EFC81B3}"/>
              </a:ext>
            </a:extLst>
          </p:cNvPr>
          <p:cNvSpPr txBox="1"/>
          <p:nvPr/>
        </p:nvSpPr>
        <p:spPr>
          <a:xfrm>
            <a:off x="5544233" y="5364816"/>
            <a:ext cx="1327608"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Arial" charset="0"/>
                <a:ea typeface="+mn-ea"/>
                <a:cs typeface="+mn-cs"/>
              </a:rPr>
              <a:t>0.85              1</a:t>
            </a:r>
          </a:p>
        </p:txBody>
      </p:sp>
      <p:pic>
        <p:nvPicPr>
          <p:cNvPr id="20" name="Picture 19">
            <a:extLst>
              <a:ext uri="{FF2B5EF4-FFF2-40B4-BE49-F238E27FC236}">
                <a16:creationId xmlns:a16="http://schemas.microsoft.com/office/drawing/2014/main" id="{B4B02E6F-FFA1-1FE6-926F-71EC29CDCBB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98775" y="5310764"/>
            <a:ext cx="1280160" cy="95433"/>
          </a:xfrm>
          <a:prstGeom prst="rect">
            <a:avLst/>
          </a:prstGeom>
        </p:spPr>
      </p:pic>
      <p:pic>
        <p:nvPicPr>
          <p:cNvPr id="21" name="Picture 20">
            <a:extLst>
              <a:ext uri="{FF2B5EF4-FFF2-40B4-BE49-F238E27FC236}">
                <a16:creationId xmlns:a16="http://schemas.microsoft.com/office/drawing/2014/main" id="{5B73AC5F-00CB-0480-FC40-392BC189A84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44233" y="5311693"/>
            <a:ext cx="1280160" cy="95433"/>
          </a:xfrm>
          <a:prstGeom prst="rect">
            <a:avLst/>
          </a:prstGeom>
        </p:spPr>
      </p:pic>
      <p:pic>
        <p:nvPicPr>
          <p:cNvPr id="22" name="Picture 21">
            <a:extLst>
              <a:ext uri="{FF2B5EF4-FFF2-40B4-BE49-F238E27FC236}">
                <a16:creationId xmlns:a16="http://schemas.microsoft.com/office/drawing/2014/main" id="{063E8338-11A0-A4E0-992A-85B369B736D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91290" y="5310764"/>
            <a:ext cx="1280160" cy="95433"/>
          </a:xfrm>
          <a:prstGeom prst="rect">
            <a:avLst/>
          </a:prstGeom>
        </p:spPr>
      </p:pic>
      <p:sp>
        <p:nvSpPr>
          <p:cNvPr id="23" name="TextBox 22">
            <a:extLst>
              <a:ext uri="{FF2B5EF4-FFF2-40B4-BE49-F238E27FC236}">
                <a16:creationId xmlns:a16="http://schemas.microsoft.com/office/drawing/2014/main" id="{DBA78DCB-BFEE-3D80-E2AB-A001FA0D1CFF}"/>
              </a:ext>
            </a:extLst>
          </p:cNvPr>
          <p:cNvSpPr txBox="1"/>
          <p:nvPr/>
        </p:nvSpPr>
        <p:spPr>
          <a:xfrm>
            <a:off x="6802085" y="5370835"/>
            <a:ext cx="1377300"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Arial" charset="0"/>
                <a:ea typeface="+mn-ea"/>
                <a:cs typeface="+mn-cs"/>
              </a:rPr>
              <a:t>0                    4</a:t>
            </a:r>
          </a:p>
        </p:txBody>
      </p:sp>
      <p:pic>
        <p:nvPicPr>
          <p:cNvPr id="24" name="Picture 23">
            <a:extLst>
              <a:ext uri="{FF2B5EF4-FFF2-40B4-BE49-F238E27FC236}">
                <a16:creationId xmlns:a16="http://schemas.microsoft.com/office/drawing/2014/main" id="{7F9D853A-6AD0-6579-8FDA-71918BD6558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57312" y="5306842"/>
            <a:ext cx="1280160" cy="95433"/>
          </a:xfrm>
          <a:prstGeom prst="rect">
            <a:avLst/>
          </a:prstGeom>
        </p:spPr>
      </p:pic>
      <p:pic>
        <p:nvPicPr>
          <p:cNvPr id="25" name="Picture 24">
            <a:extLst>
              <a:ext uri="{FF2B5EF4-FFF2-40B4-BE49-F238E27FC236}">
                <a16:creationId xmlns:a16="http://schemas.microsoft.com/office/drawing/2014/main" id="{56B9DC09-5649-A193-FAEE-B8290C1AE9B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69186" y="5315115"/>
            <a:ext cx="1280160" cy="95433"/>
          </a:xfrm>
          <a:prstGeom prst="rect">
            <a:avLst/>
          </a:prstGeom>
        </p:spPr>
      </p:pic>
      <p:sp>
        <p:nvSpPr>
          <p:cNvPr id="26" name="TextBox 25">
            <a:extLst>
              <a:ext uri="{FF2B5EF4-FFF2-40B4-BE49-F238E27FC236}">
                <a16:creationId xmlns:a16="http://schemas.microsoft.com/office/drawing/2014/main" id="{082D65B7-DF18-82B4-D121-CC99282B09D6}"/>
              </a:ext>
            </a:extLst>
          </p:cNvPr>
          <p:cNvSpPr txBox="1"/>
          <p:nvPr/>
        </p:nvSpPr>
        <p:spPr>
          <a:xfrm>
            <a:off x="9479981" y="5375186"/>
            <a:ext cx="1377300"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Arial" charset="0"/>
                <a:ea typeface="+mn-ea"/>
                <a:cs typeface="+mn-cs"/>
              </a:rPr>
              <a:t>0                    7</a:t>
            </a:r>
          </a:p>
        </p:txBody>
      </p:sp>
      <p:pic>
        <p:nvPicPr>
          <p:cNvPr id="27" name="Picture 26">
            <a:extLst>
              <a:ext uri="{FF2B5EF4-FFF2-40B4-BE49-F238E27FC236}">
                <a16:creationId xmlns:a16="http://schemas.microsoft.com/office/drawing/2014/main" id="{098D577F-2E83-4F3B-85CA-685A93CFBD5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875472" y="5315112"/>
            <a:ext cx="1280160" cy="95433"/>
          </a:xfrm>
          <a:prstGeom prst="rect">
            <a:avLst/>
          </a:prstGeom>
        </p:spPr>
      </p:pic>
      <p:sp>
        <p:nvSpPr>
          <p:cNvPr id="28" name="TextBox 27">
            <a:extLst>
              <a:ext uri="{FF2B5EF4-FFF2-40B4-BE49-F238E27FC236}">
                <a16:creationId xmlns:a16="http://schemas.microsoft.com/office/drawing/2014/main" id="{939A98DA-16E9-A44E-DC53-2A371F00580B}"/>
              </a:ext>
            </a:extLst>
          </p:cNvPr>
          <p:cNvSpPr txBox="1"/>
          <p:nvPr/>
        </p:nvSpPr>
        <p:spPr>
          <a:xfrm>
            <a:off x="10786267" y="5375183"/>
            <a:ext cx="1438214"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Arial" charset="0"/>
                <a:ea typeface="+mn-ea"/>
                <a:cs typeface="+mn-cs"/>
              </a:rPr>
              <a:t>0                10%</a:t>
            </a:r>
          </a:p>
        </p:txBody>
      </p:sp>
      <p:sp>
        <p:nvSpPr>
          <p:cNvPr id="29" name="Rectangle 28">
            <a:extLst>
              <a:ext uri="{FF2B5EF4-FFF2-40B4-BE49-F238E27FC236}">
                <a16:creationId xmlns:a16="http://schemas.microsoft.com/office/drawing/2014/main" id="{78581D9C-8451-6897-AAB7-42544A85AA67}"/>
              </a:ext>
            </a:extLst>
          </p:cNvPr>
          <p:cNvSpPr/>
          <p:nvPr/>
        </p:nvSpPr>
        <p:spPr>
          <a:xfrm>
            <a:off x="6864267" y="840259"/>
            <a:ext cx="3865041" cy="4851841"/>
          </a:xfrm>
          <a:prstGeom prst="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7032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2D04140-4190-2E2E-56DE-A5702D015C00}"/>
              </a:ext>
            </a:extLst>
          </p:cNvPr>
          <p:cNvSpPr>
            <a:spLocks noGrp="1"/>
          </p:cNvSpPr>
          <p:nvPr>
            <p:ph type="sldNum" sz="quarter" idx="12"/>
          </p:nvPr>
        </p:nvSpPr>
        <p:spPr/>
        <p:txBody>
          <a:bodyPr/>
          <a:lstStyle/>
          <a:p>
            <a:fld id="{C18795A5-5DC6-4E89-855C-E7B9590EB560}" type="slidenum">
              <a:rPr lang="en-US" smtClean="0"/>
              <a:t>6</a:t>
            </a:fld>
            <a:endParaRPr lang="en-US"/>
          </a:p>
        </p:txBody>
      </p:sp>
      <p:grpSp>
        <p:nvGrpSpPr>
          <p:cNvPr id="23" name="Group 22">
            <a:extLst>
              <a:ext uri="{FF2B5EF4-FFF2-40B4-BE49-F238E27FC236}">
                <a16:creationId xmlns:a16="http://schemas.microsoft.com/office/drawing/2014/main" id="{74AB512F-7C3A-4C12-2D3D-18AA3D26EA23}"/>
              </a:ext>
            </a:extLst>
          </p:cNvPr>
          <p:cNvGrpSpPr/>
          <p:nvPr/>
        </p:nvGrpSpPr>
        <p:grpSpPr>
          <a:xfrm>
            <a:off x="223157" y="1019817"/>
            <a:ext cx="11745686" cy="5355148"/>
            <a:chOff x="223157" y="1001202"/>
            <a:chExt cx="11745686" cy="5355148"/>
          </a:xfrm>
        </p:grpSpPr>
        <p:sp>
          <p:nvSpPr>
            <p:cNvPr id="15" name="TextBox 14">
              <a:extLst>
                <a:ext uri="{FF2B5EF4-FFF2-40B4-BE49-F238E27FC236}">
                  <a16:creationId xmlns:a16="http://schemas.microsoft.com/office/drawing/2014/main" id="{A8252999-AE8A-4399-2A87-0DC1D9441801}"/>
                </a:ext>
              </a:extLst>
            </p:cNvPr>
            <p:cNvSpPr txBox="1"/>
            <p:nvPr/>
          </p:nvSpPr>
          <p:spPr>
            <a:xfrm>
              <a:off x="2822554" y="3736428"/>
              <a:ext cx="6025990" cy="369332"/>
            </a:xfrm>
            <a:prstGeom prst="rect">
              <a:avLst/>
            </a:prstGeom>
            <a:noFill/>
          </p:spPr>
          <p:txBody>
            <a:bodyPr wrap="square" rtlCol="0">
              <a:spAutoFit/>
            </a:bodyPr>
            <a:lstStyle/>
            <a:p>
              <a:pPr algn="ctr"/>
              <a:r>
                <a:rPr lang="en-US" b="1" dirty="0">
                  <a:latin typeface="Calibri" panose="020F0502020204030204" pitchFamily="34" charset="0"/>
                  <a:cs typeface="Calibri" panose="020F0502020204030204" pitchFamily="34" charset="0"/>
                </a:rPr>
                <a:t>&lt;Global AOD 443nm Validation&gt;</a:t>
              </a:r>
            </a:p>
          </p:txBody>
        </p:sp>
        <p:grpSp>
          <p:nvGrpSpPr>
            <p:cNvPr id="22" name="Group 21">
              <a:extLst>
                <a:ext uri="{FF2B5EF4-FFF2-40B4-BE49-F238E27FC236}">
                  <a16:creationId xmlns:a16="http://schemas.microsoft.com/office/drawing/2014/main" id="{487E2156-7498-4142-6E8D-C5508E476802}"/>
                </a:ext>
              </a:extLst>
            </p:cNvPr>
            <p:cNvGrpSpPr/>
            <p:nvPr/>
          </p:nvGrpSpPr>
          <p:grpSpPr>
            <a:xfrm>
              <a:off x="223157" y="1001202"/>
              <a:ext cx="11745686" cy="5355148"/>
              <a:chOff x="223157" y="1001202"/>
              <a:chExt cx="11745686" cy="5355148"/>
            </a:xfrm>
          </p:grpSpPr>
          <p:grpSp>
            <p:nvGrpSpPr>
              <p:cNvPr id="3" name="Group 2">
                <a:extLst>
                  <a:ext uri="{FF2B5EF4-FFF2-40B4-BE49-F238E27FC236}">
                    <a16:creationId xmlns:a16="http://schemas.microsoft.com/office/drawing/2014/main" id="{0CFA8E43-4723-2127-7D0B-3F1FE1DBC66C}"/>
                  </a:ext>
                </a:extLst>
              </p:cNvPr>
              <p:cNvGrpSpPr>
                <a:grpSpLocks noChangeAspect="1"/>
              </p:cNvGrpSpPr>
              <p:nvPr/>
            </p:nvGrpSpPr>
            <p:grpSpPr>
              <a:xfrm>
                <a:off x="223157" y="1397526"/>
                <a:ext cx="11745686" cy="4958824"/>
                <a:chOff x="25838410" y="11576142"/>
                <a:chExt cx="16178428" cy="6830250"/>
              </a:xfrm>
            </p:grpSpPr>
            <p:pic>
              <p:nvPicPr>
                <p:cNvPr id="4" name="Picture 3" descr="Map&#10;&#10;Description automatically generated">
                  <a:extLst>
                    <a:ext uri="{FF2B5EF4-FFF2-40B4-BE49-F238E27FC236}">
                      <a16:creationId xmlns:a16="http://schemas.microsoft.com/office/drawing/2014/main" id="{73E1E6E7-0D7C-0A94-14A3-07D2E8752B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16039" y="15204662"/>
                  <a:ext cx="6400799" cy="3200400"/>
                </a:xfrm>
                <a:prstGeom prst="rect">
                  <a:avLst/>
                </a:prstGeom>
                <a:ln>
                  <a:noFill/>
                </a:ln>
              </p:spPr>
            </p:pic>
            <p:pic>
              <p:nvPicPr>
                <p:cNvPr id="5" name="Picture 4" descr="Chart, map&#10;&#10;Description automatically generated with medium confidence">
                  <a:extLst>
                    <a:ext uri="{FF2B5EF4-FFF2-40B4-BE49-F238E27FC236}">
                      <a16:creationId xmlns:a16="http://schemas.microsoft.com/office/drawing/2014/main" id="{391E1C3B-9B69-93BC-EED3-56F0DD2359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253606" y="15204662"/>
                  <a:ext cx="6400799" cy="3200400"/>
                </a:xfrm>
                <a:prstGeom prst="rect">
                  <a:avLst/>
                </a:prstGeom>
                <a:ln>
                  <a:noFill/>
                </a:ln>
              </p:spPr>
            </p:pic>
            <p:pic>
              <p:nvPicPr>
                <p:cNvPr id="6" name="Picture 5">
                  <a:extLst>
                    <a:ext uri="{FF2B5EF4-FFF2-40B4-BE49-F238E27FC236}">
                      <a16:creationId xmlns:a16="http://schemas.microsoft.com/office/drawing/2014/main" id="{6A17C532-9699-796E-BE14-E4143D0CBE6B}"/>
                    </a:ext>
                  </a:extLst>
                </p:cNvPr>
                <p:cNvPicPr>
                  <a:picLocks noChangeAspect="1"/>
                </p:cNvPicPr>
                <p:nvPr/>
              </p:nvPicPr>
              <p:blipFill rotWithShape="1">
                <a:blip r:embed="rId5"/>
                <a:srcRect b="1482"/>
                <a:stretch/>
              </p:blipFill>
              <p:spPr>
                <a:xfrm>
                  <a:off x="25838410" y="11576142"/>
                  <a:ext cx="5187844" cy="3200400"/>
                </a:xfrm>
                <a:prstGeom prst="rect">
                  <a:avLst/>
                </a:prstGeom>
                <a:ln>
                  <a:noFill/>
                </a:ln>
              </p:spPr>
            </p:pic>
            <p:pic>
              <p:nvPicPr>
                <p:cNvPr id="7" name="Picture 6">
                  <a:extLst>
                    <a:ext uri="{FF2B5EF4-FFF2-40B4-BE49-F238E27FC236}">
                      <a16:creationId xmlns:a16="http://schemas.microsoft.com/office/drawing/2014/main" id="{2741DF28-D63D-BE4B-ACCF-8681370F0554}"/>
                    </a:ext>
                  </a:extLst>
                </p:cNvPr>
                <p:cNvPicPr>
                  <a:picLocks noChangeAspect="1"/>
                </p:cNvPicPr>
                <p:nvPr/>
              </p:nvPicPr>
              <p:blipFill>
                <a:blip r:embed="rId6"/>
                <a:stretch>
                  <a:fillRect/>
                </a:stretch>
              </p:blipFill>
              <p:spPr>
                <a:xfrm>
                  <a:off x="31078830" y="11576142"/>
                  <a:ext cx="5407572" cy="3200400"/>
                </a:xfrm>
                <a:prstGeom prst="rect">
                  <a:avLst/>
                </a:prstGeom>
                <a:ln>
                  <a:noFill/>
                </a:ln>
              </p:spPr>
            </p:pic>
            <p:sp>
              <p:nvSpPr>
                <p:cNvPr id="8" name="Oval 7">
                  <a:extLst>
                    <a:ext uri="{FF2B5EF4-FFF2-40B4-BE49-F238E27FC236}">
                      <a16:creationId xmlns:a16="http://schemas.microsoft.com/office/drawing/2014/main" id="{B6DD6556-777D-FCF5-9072-629F071947DA}"/>
                    </a:ext>
                  </a:extLst>
                </p:cNvPr>
                <p:cNvSpPr/>
                <p:nvPr/>
              </p:nvSpPr>
              <p:spPr>
                <a:xfrm>
                  <a:off x="27668328" y="12270797"/>
                  <a:ext cx="2635912" cy="935428"/>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9" name="Oval 8">
                  <a:extLst>
                    <a:ext uri="{FF2B5EF4-FFF2-40B4-BE49-F238E27FC236}">
                      <a16:creationId xmlns:a16="http://schemas.microsoft.com/office/drawing/2014/main" id="{4FECC64F-745A-F22B-70F1-4AB8F1855B97}"/>
                    </a:ext>
                  </a:extLst>
                </p:cNvPr>
                <p:cNvSpPr/>
                <p:nvPr/>
              </p:nvSpPr>
              <p:spPr>
                <a:xfrm>
                  <a:off x="33772233" y="11729532"/>
                  <a:ext cx="1522286" cy="566683"/>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0" name="Oval 9">
                  <a:extLst>
                    <a:ext uri="{FF2B5EF4-FFF2-40B4-BE49-F238E27FC236}">
                      <a16:creationId xmlns:a16="http://schemas.microsoft.com/office/drawing/2014/main" id="{8376016E-520F-C8C7-EED9-457DF187F23B}"/>
                    </a:ext>
                  </a:extLst>
                </p:cNvPr>
                <p:cNvSpPr/>
                <p:nvPr/>
              </p:nvSpPr>
              <p:spPr>
                <a:xfrm>
                  <a:off x="31368374" y="12099644"/>
                  <a:ext cx="1522286" cy="73392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11" name="Picture 10" descr="Map&#10;&#10;Description automatically generated with medium confidence">
                  <a:extLst>
                    <a:ext uri="{FF2B5EF4-FFF2-40B4-BE49-F238E27FC236}">
                      <a16:creationId xmlns:a16="http://schemas.microsoft.com/office/drawing/2014/main" id="{1785A50B-321A-7140-6C5D-40A8FF41E407}"/>
                    </a:ext>
                  </a:extLst>
                </p:cNvPr>
                <p:cNvPicPr>
                  <a:picLocks noChangeAspect="1"/>
                </p:cNvPicPr>
                <p:nvPr/>
              </p:nvPicPr>
              <p:blipFill rotWithShape="1">
                <a:blip r:embed="rId7">
                  <a:extLst>
                    <a:ext uri="{28A0092B-C50C-407E-A947-70E740481C1C}">
                      <a14:useLocalDpi xmlns:a14="http://schemas.microsoft.com/office/drawing/2010/main" val="0"/>
                    </a:ext>
                  </a:extLst>
                </a:blip>
                <a:srcRect l="14956"/>
                <a:stretch/>
              </p:blipFill>
              <p:spPr>
                <a:xfrm>
                  <a:off x="25838410" y="15205992"/>
                  <a:ext cx="5443518" cy="3200400"/>
                </a:xfrm>
                <a:prstGeom prst="rect">
                  <a:avLst/>
                </a:prstGeom>
                <a:ln>
                  <a:noFill/>
                </a:ln>
              </p:spPr>
            </p:pic>
          </p:grpSp>
          <p:sp>
            <p:nvSpPr>
              <p:cNvPr id="17" name="TextBox 16">
                <a:extLst>
                  <a:ext uri="{FF2B5EF4-FFF2-40B4-BE49-F238E27FC236}">
                    <a16:creationId xmlns:a16="http://schemas.microsoft.com/office/drawing/2014/main" id="{0DB662DD-2FBB-6EEE-CCB5-35F491754519}"/>
                  </a:ext>
                </a:extLst>
              </p:cNvPr>
              <p:cNvSpPr txBox="1"/>
              <p:nvPr/>
            </p:nvSpPr>
            <p:spPr>
              <a:xfrm>
                <a:off x="413404" y="1001202"/>
                <a:ext cx="6908401" cy="369332"/>
              </a:xfrm>
              <a:prstGeom prst="rect">
                <a:avLst/>
              </a:prstGeom>
              <a:noFill/>
            </p:spPr>
            <p:txBody>
              <a:bodyPr wrap="square" rtlCol="0">
                <a:spAutoFit/>
              </a:bodyPr>
              <a:lstStyle/>
              <a:p>
                <a:pPr algn="ctr"/>
                <a:r>
                  <a:rPr lang="en-US" b="1" dirty="0">
                    <a:latin typeface="Calibri" panose="020F0502020204030204" pitchFamily="34" charset="0"/>
                    <a:cs typeface="Calibri" panose="020F0502020204030204" pitchFamily="34" charset="0"/>
                  </a:rPr>
                  <a:t>&lt;Global SSA 443nm Validation at </a:t>
                </a:r>
                <a:r>
                  <a:rPr lang="en-US" b="1" dirty="0">
                    <a:solidFill>
                      <a:srgbClr val="FF0000"/>
                    </a:solidFill>
                    <a:latin typeface="Calibri" panose="020F0502020204030204" pitchFamily="34" charset="0"/>
                    <a:cs typeface="Calibri" panose="020F0502020204030204" pitchFamily="34" charset="0"/>
                  </a:rPr>
                  <a:t>H</a:t>
                </a:r>
                <a:r>
                  <a:rPr lang="en-US" b="1" baseline="30000" dirty="0">
                    <a:solidFill>
                      <a:srgbClr val="FF0000"/>
                    </a:solidFill>
                    <a:latin typeface="Calibri" panose="020F0502020204030204" pitchFamily="34" charset="0"/>
                    <a:cs typeface="Calibri" panose="020F0502020204030204" pitchFamily="34" charset="0"/>
                  </a:rPr>
                  <a:t>a</a:t>
                </a:r>
                <a:r>
                  <a:rPr lang="en-US" b="1" dirty="0">
                    <a:solidFill>
                      <a:srgbClr val="FF0000"/>
                    </a:solidFill>
                    <a:latin typeface="Calibri" panose="020F0502020204030204" pitchFamily="34" charset="0"/>
                    <a:cs typeface="Calibri" panose="020F0502020204030204" pitchFamily="34" charset="0"/>
                  </a:rPr>
                  <a:t>=1km (left), 4km (right) </a:t>
                </a:r>
                <a:r>
                  <a:rPr lang="en-US" b="1" dirty="0">
                    <a:latin typeface="Calibri" panose="020F0502020204030204" pitchFamily="34" charset="0"/>
                    <a:cs typeface="Calibri" panose="020F0502020204030204" pitchFamily="34" charset="0"/>
                  </a:rPr>
                  <a:t>&gt;</a:t>
                </a:r>
              </a:p>
            </p:txBody>
          </p:sp>
        </p:grpSp>
      </p:grpSp>
      <p:sp>
        <p:nvSpPr>
          <p:cNvPr id="19" name="TextBox 18">
            <a:extLst>
              <a:ext uri="{FF2B5EF4-FFF2-40B4-BE49-F238E27FC236}">
                <a16:creationId xmlns:a16="http://schemas.microsoft.com/office/drawing/2014/main" id="{6B7FEFE4-6A67-F945-CD58-8687D60C3113}"/>
              </a:ext>
            </a:extLst>
          </p:cNvPr>
          <p:cNvSpPr txBox="1"/>
          <p:nvPr/>
        </p:nvSpPr>
        <p:spPr>
          <a:xfrm>
            <a:off x="7991867" y="1685002"/>
            <a:ext cx="3781033" cy="1077218"/>
          </a:xfrm>
          <a:prstGeom prst="rect">
            <a:avLst/>
          </a:prstGeom>
          <a:noFill/>
          <a:ln>
            <a:noFill/>
          </a:ln>
        </p:spPr>
        <p:txBody>
          <a:bodyPr wrap="square" rtlCol="0">
            <a:spAutoFit/>
          </a:bodyPr>
          <a:lstStyle/>
          <a:p>
            <a:pPr marL="457254" indent="-457254" fontAlgn="base">
              <a:spcAft>
                <a:spcPts val="600"/>
              </a:spcAft>
              <a:buFont typeface="Arial" panose="020B0604020202020204" pitchFamily="34" charset="0"/>
              <a:buChar char="•"/>
            </a:pPr>
            <a:r>
              <a:rPr lang="pt-BR" altLang="ko-KR" dirty="0" err="1">
                <a:latin typeface="Calibri" panose="020F0502020204030204" pitchFamily="34" charset="0"/>
                <a:ea typeface="Arial Unicode MS" pitchFamily="50" charset="-127"/>
                <a:cs typeface="Calibri" panose="020F0502020204030204" pitchFamily="34" charset="0"/>
              </a:rPr>
              <a:t>Spatio</a:t>
            </a:r>
            <a:r>
              <a:rPr lang="pt-BR" altLang="ko-KR" dirty="0">
                <a:latin typeface="Calibri" panose="020F0502020204030204" pitchFamily="34" charset="0"/>
                <a:ea typeface="Arial Unicode MS" pitchFamily="50" charset="-127"/>
                <a:cs typeface="Calibri" panose="020F0502020204030204" pitchFamily="34" charset="0"/>
              </a:rPr>
              <a:t>-temporal range    </a:t>
            </a:r>
          </a:p>
          <a:p>
            <a:pPr marL="742950" lvl="1" indent="-285750" fontAlgn="base">
              <a:spcAft>
                <a:spcPts val="600"/>
              </a:spcAft>
              <a:buFontTx/>
              <a:buChar char="-"/>
            </a:pPr>
            <a:r>
              <a:rPr lang="pt-BR" altLang="ko-KR" dirty="0">
                <a:latin typeface="Calibri" panose="020F0502020204030204" pitchFamily="34" charset="0"/>
                <a:ea typeface="Arial Unicode MS" pitchFamily="50" charset="-127"/>
                <a:cs typeface="Calibri" panose="020F0502020204030204" pitchFamily="34" charset="0"/>
              </a:rPr>
              <a:t>AOD: ± 20km, ± 30min    </a:t>
            </a:r>
          </a:p>
          <a:p>
            <a:pPr marL="742950" lvl="1" indent="-285750" fontAlgn="base">
              <a:spcAft>
                <a:spcPts val="600"/>
              </a:spcAft>
              <a:buFontTx/>
              <a:buChar char="-"/>
            </a:pPr>
            <a:r>
              <a:rPr lang="pt-BR" altLang="ko-KR" dirty="0">
                <a:latin typeface="Calibri" panose="020F0502020204030204" pitchFamily="34" charset="0"/>
                <a:ea typeface="Arial Unicode MS" pitchFamily="50" charset="-127"/>
                <a:cs typeface="Calibri" panose="020F0502020204030204" pitchFamily="34" charset="0"/>
              </a:rPr>
              <a:t>SSA: ± 30km, ± 3h</a:t>
            </a:r>
          </a:p>
        </p:txBody>
      </p:sp>
      <p:sp>
        <p:nvSpPr>
          <p:cNvPr id="25" name="TextBox 24">
            <a:extLst>
              <a:ext uri="{FF2B5EF4-FFF2-40B4-BE49-F238E27FC236}">
                <a16:creationId xmlns:a16="http://schemas.microsoft.com/office/drawing/2014/main" id="{F8B89CAD-9D8B-289C-B6F7-5B05787B1A8C}"/>
              </a:ext>
            </a:extLst>
          </p:cNvPr>
          <p:cNvSpPr txBox="1"/>
          <p:nvPr/>
        </p:nvSpPr>
        <p:spPr>
          <a:xfrm>
            <a:off x="404765" y="5836898"/>
            <a:ext cx="11564078" cy="400110"/>
          </a:xfrm>
          <a:prstGeom prst="rect">
            <a:avLst/>
          </a:prstGeom>
          <a:noFill/>
        </p:spPr>
        <p:txBody>
          <a:bodyPr wrap="square" rtlCol="0">
            <a:spAutoFit/>
          </a:bodyPr>
          <a:lstStyle/>
          <a:p>
            <a:r>
              <a:rPr lang="en-US" sz="2000" b="1" dirty="0">
                <a:latin typeface="Arial" panose="020B0604020202020204" pitchFamily="34" charset="0"/>
                <a:cs typeface="Arial" panose="020B0604020202020204" pitchFamily="34" charset="0"/>
              </a:rPr>
              <a:t>R                                                    RMSE                                               MBE</a:t>
            </a:r>
          </a:p>
        </p:txBody>
      </p:sp>
      <p:pic>
        <p:nvPicPr>
          <p:cNvPr id="20" name="Picture 19">
            <a:extLst>
              <a:ext uri="{FF2B5EF4-FFF2-40B4-BE49-F238E27FC236}">
                <a16:creationId xmlns:a16="http://schemas.microsoft.com/office/drawing/2014/main" id="{8A178E1F-8066-D4B6-35C4-D1D6B78FB88E}"/>
              </a:ext>
            </a:extLst>
          </p:cNvPr>
          <p:cNvPicPr>
            <a:picLocks/>
          </p:cNvPicPr>
          <p:nvPr/>
        </p:nvPicPr>
        <p:blipFill>
          <a:blip r:embed="rId8" cstate="print">
            <a:extLst>
              <a:ext uri="{28A0092B-C50C-407E-A947-70E740481C1C}">
                <a14:useLocalDpi xmlns:a14="http://schemas.microsoft.com/office/drawing/2010/main" val="0"/>
              </a:ext>
            </a:extLst>
          </a:blip>
          <a:stretch>
            <a:fillRect/>
          </a:stretch>
        </p:blipFill>
        <p:spPr>
          <a:xfrm>
            <a:off x="23" y="0"/>
            <a:ext cx="1104900" cy="914400"/>
          </a:xfrm>
          <a:prstGeom prst="rect">
            <a:avLst/>
          </a:prstGeom>
        </p:spPr>
      </p:pic>
      <p:sp>
        <p:nvSpPr>
          <p:cNvPr id="12" name="TextBox 11">
            <a:extLst>
              <a:ext uri="{FF2B5EF4-FFF2-40B4-BE49-F238E27FC236}">
                <a16:creationId xmlns:a16="http://schemas.microsoft.com/office/drawing/2014/main" id="{D72BA2B7-5846-F97B-7113-6EA04F31B09A}"/>
              </a:ext>
            </a:extLst>
          </p:cNvPr>
          <p:cNvSpPr txBox="1"/>
          <p:nvPr/>
        </p:nvSpPr>
        <p:spPr>
          <a:xfrm>
            <a:off x="388664" y="174893"/>
            <a:ext cx="11437529" cy="523220"/>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80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Validation of MAIAC EPIC AOD and SSA against AERONET</a:t>
            </a:r>
          </a:p>
        </p:txBody>
      </p:sp>
    </p:spTree>
    <p:extLst>
      <p:ext uri="{BB962C8B-B14F-4D97-AF65-F5344CB8AC3E}">
        <p14:creationId xmlns:p14="http://schemas.microsoft.com/office/powerpoint/2010/main" val="23953466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descr="Calendar&#10;&#10;Description automatically generated with low confidence">
            <a:extLst>
              <a:ext uri="{FF2B5EF4-FFF2-40B4-BE49-F238E27FC236}">
                <a16:creationId xmlns:a16="http://schemas.microsoft.com/office/drawing/2014/main" id="{DDE7EC8D-4553-41AE-BA88-816E1A660E9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97030" y="275125"/>
            <a:ext cx="8994995" cy="6582875"/>
          </a:xfrm>
          <a:prstGeom prst="rect">
            <a:avLst/>
          </a:prstGeom>
        </p:spPr>
      </p:pic>
      <p:sp>
        <p:nvSpPr>
          <p:cNvPr id="4" name="Slide Number Placeholder 3">
            <a:extLst>
              <a:ext uri="{FF2B5EF4-FFF2-40B4-BE49-F238E27FC236}">
                <a16:creationId xmlns:a16="http://schemas.microsoft.com/office/drawing/2014/main" id="{C8A77750-9951-4A2B-A397-C3EB3EF51105}"/>
              </a:ext>
            </a:extLst>
          </p:cNvPr>
          <p:cNvSpPr>
            <a:spLocks noGrp="1"/>
          </p:cNvSpPr>
          <p:nvPr>
            <p:ph type="sldNum" sz="quarter" idx="12"/>
          </p:nvPr>
        </p:nvSpPr>
        <p:spPr/>
        <p:txBody>
          <a:bodyPr/>
          <a:lstStyle/>
          <a:p>
            <a:fld id="{C18795A5-5DC6-4E89-855C-E7B9590EB560}" type="slidenum">
              <a:rPr lang="en-US" smtClean="0"/>
              <a:t>7</a:t>
            </a:fld>
            <a:endParaRPr lang="en-US"/>
          </a:p>
        </p:txBody>
      </p:sp>
      <p:sp>
        <p:nvSpPr>
          <p:cNvPr id="34" name="TextBox 33">
            <a:extLst>
              <a:ext uri="{FF2B5EF4-FFF2-40B4-BE49-F238E27FC236}">
                <a16:creationId xmlns:a16="http://schemas.microsoft.com/office/drawing/2014/main" id="{D391674D-D331-4747-A159-A92C49B4B69B}"/>
              </a:ext>
            </a:extLst>
          </p:cNvPr>
          <p:cNvSpPr txBox="1"/>
          <p:nvPr/>
        </p:nvSpPr>
        <p:spPr>
          <a:xfrm>
            <a:off x="84881" y="895086"/>
            <a:ext cx="3750379" cy="5693866"/>
          </a:xfrm>
          <a:prstGeom prst="rect">
            <a:avLst/>
          </a:prstGeom>
          <a:noFill/>
        </p:spPr>
        <p:txBody>
          <a:bodyPr wrap="square" rtlCol="0">
            <a:spAutoFit/>
          </a:bodyPr>
          <a:lstStyle/>
          <a:p>
            <a:pPr marL="285750" indent="-285750">
              <a:buFont typeface="Wingdings" panose="05000000000000000000" pitchFamily="2" charset="2"/>
              <a:buChar char="q"/>
            </a:pPr>
            <a:r>
              <a:rPr lang="en-US" sz="1400" kern="100" dirty="0">
                <a:effectLst/>
                <a:latin typeface="Arial" panose="020B0604020202020204" pitchFamily="34" charset="0"/>
                <a:ea typeface="Malgun Gothic" panose="020B0503020000020004" pitchFamily="34" charset="-127"/>
                <a:cs typeface="Arial" panose="020B0604020202020204" pitchFamily="34" charset="0"/>
              </a:rPr>
              <a:t>2015-2020, AOD &gt; 0.6</a:t>
            </a:r>
          </a:p>
          <a:p>
            <a:pPr marL="285750" indent="-285750">
              <a:buFont typeface="Wingdings" panose="05000000000000000000" pitchFamily="2" charset="2"/>
              <a:buChar char="q"/>
            </a:pPr>
            <a:endParaRPr lang="en-US" sz="1400" kern="100" dirty="0">
              <a:latin typeface="Arial" panose="020B0604020202020204" pitchFamily="34" charset="0"/>
              <a:ea typeface="Malgun Gothic" panose="020B0503020000020004" pitchFamily="34" charset="-127"/>
              <a:cs typeface="Arial" panose="020B0604020202020204" pitchFamily="34" charset="0"/>
            </a:endParaRPr>
          </a:p>
          <a:p>
            <a:pPr marL="285750" indent="-285750">
              <a:buFont typeface="Wingdings" panose="05000000000000000000" pitchFamily="2" charset="2"/>
              <a:buChar char="q"/>
            </a:pPr>
            <a:r>
              <a:rPr lang="en-US" sz="1400" kern="100" dirty="0">
                <a:effectLst/>
                <a:latin typeface="Arial" panose="020B0604020202020204" pitchFamily="34" charset="0"/>
                <a:ea typeface="Malgun Gothic" panose="020B0503020000020004" pitchFamily="34" charset="-127"/>
                <a:cs typeface="Arial" panose="020B0604020202020204" pitchFamily="34" charset="0"/>
              </a:rPr>
              <a:t>North America </a:t>
            </a:r>
          </a:p>
          <a:p>
            <a:pPr marL="742950" lvl="1" indent="-285750">
              <a:buFont typeface="Arial" panose="020B0604020202020204" pitchFamily="34" charset="0"/>
              <a:buChar char="•"/>
            </a:pPr>
            <a:r>
              <a:rPr lang="en-US" sz="1400" kern="100" dirty="0">
                <a:effectLst/>
                <a:latin typeface="Arial" panose="020B0604020202020204" pitchFamily="34" charset="0"/>
                <a:ea typeface="Malgun Gothic" panose="020B0503020000020004" pitchFamily="34" charset="-127"/>
                <a:cs typeface="Arial" panose="020B0604020202020204" pitchFamily="34" charset="0"/>
              </a:rPr>
              <a:t>High-frequency samples: western US, Canada, BC. </a:t>
            </a:r>
          </a:p>
          <a:p>
            <a:pPr marL="742950" lvl="1" indent="-285750">
              <a:buFont typeface="Arial" panose="020B0604020202020204" pitchFamily="34" charset="0"/>
              <a:buChar char="•"/>
            </a:pPr>
            <a:r>
              <a:rPr lang="en-US" sz="1400" kern="100" dirty="0">
                <a:latin typeface="Arial" panose="020B0604020202020204" pitchFamily="34" charset="0"/>
                <a:ea typeface="Malgun Gothic" panose="020B0503020000020004" pitchFamily="34" charset="-127"/>
                <a:cs typeface="Arial" panose="020B0604020202020204" pitchFamily="34" charset="0"/>
                <a:sym typeface="Wingdings" panose="05000000000000000000" pitchFamily="2" charset="2"/>
              </a:rPr>
              <a:t>High </a:t>
            </a:r>
            <a:r>
              <a:rPr lang="en-US" sz="1400" kern="100" dirty="0" err="1">
                <a:latin typeface="Arial" panose="020B0604020202020204" pitchFamily="34" charset="0"/>
                <a:ea typeface="Malgun Gothic" panose="020B0503020000020004" pitchFamily="34" charset="-127"/>
                <a:cs typeface="Arial" panose="020B0604020202020204" pitchFamily="34" charset="0"/>
                <a:sym typeface="Wingdings" panose="05000000000000000000" pitchFamily="2" charset="2"/>
              </a:rPr>
              <a:t>BrC</a:t>
            </a:r>
            <a:r>
              <a:rPr lang="en-US" sz="1400" kern="100" dirty="0">
                <a:latin typeface="Arial" panose="020B0604020202020204" pitchFamily="34" charset="0"/>
                <a:ea typeface="Malgun Gothic" panose="020B0503020000020004" pitchFamily="34" charset="-127"/>
                <a:cs typeface="Arial" panose="020B0604020202020204" pitchFamily="34" charset="0"/>
                <a:sym typeface="Wingdings" panose="05000000000000000000" pitchFamily="2" charset="2"/>
              </a:rPr>
              <a:t>/BC ratio over west US</a:t>
            </a:r>
            <a:endParaRPr lang="en-US" sz="1400" kern="100" dirty="0">
              <a:effectLst/>
              <a:latin typeface="Arial" panose="020B0604020202020204" pitchFamily="34" charset="0"/>
              <a:ea typeface="Malgun Gothic" panose="020B0503020000020004" pitchFamily="34" charset="-127"/>
              <a:cs typeface="Arial" panose="020B0604020202020204" pitchFamily="34" charset="0"/>
              <a:sym typeface="Wingdings" panose="05000000000000000000" pitchFamily="2" charset="2"/>
            </a:endParaRPr>
          </a:p>
          <a:p>
            <a:pPr lvl="1"/>
            <a:endParaRPr lang="en-US" sz="1400" kern="100" dirty="0">
              <a:effectLst/>
              <a:latin typeface="Arial" panose="020B0604020202020204" pitchFamily="34" charset="0"/>
              <a:ea typeface="Malgun Gothic" panose="020B0503020000020004" pitchFamily="34" charset="-127"/>
              <a:cs typeface="Arial" panose="020B0604020202020204" pitchFamily="34" charset="0"/>
            </a:endParaRPr>
          </a:p>
          <a:p>
            <a:pPr marL="285750" indent="-285750">
              <a:buFont typeface="Wingdings" panose="05000000000000000000" pitchFamily="2" charset="2"/>
              <a:buChar char="q"/>
            </a:pPr>
            <a:r>
              <a:rPr lang="en-US" sz="1400" kern="100" dirty="0">
                <a:latin typeface="Arial" panose="020B0604020202020204" pitchFamily="34" charset="0"/>
                <a:ea typeface="Malgun Gothic" panose="020B0503020000020004" pitchFamily="34" charset="-127"/>
                <a:cs typeface="Arial" panose="020B0604020202020204" pitchFamily="34" charset="0"/>
              </a:rPr>
              <a:t>South America</a:t>
            </a:r>
          </a:p>
          <a:p>
            <a:pPr marL="742950" lvl="1" indent="-285750">
              <a:buFont typeface="Arial" panose="020B0604020202020204" pitchFamily="34" charset="0"/>
              <a:buChar char="•"/>
            </a:pPr>
            <a:r>
              <a:rPr lang="en-US" sz="1400" kern="100" dirty="0">
                <a:latin typeface="Arial" panose="020B0604020202020204" pitchFamily="34" charset="0"/>
                <a:ea typeface="Malgun Gothic" panose="020B0503020000020004" pitchFamily="34" charset="-127"/>
                <a:cs typeface="Arial" panose="020B0604020202020204" pitchFamily="34" charset="0"/>
              </a:rPr>
              <a:t>Deforestation, climate (El Nino, ENSO related drought)</a:t>
            </a:r>
          </a:p>
          <a:p>
            <a:pPr marL="742950" lvl="1" indent="-285750">
              <a:buFont typeface="Arial" panose="020B0604020202020204" pitchFamily="34" charset="0"/>
              <a:buChar char="•"/>
            </a:pPr>
            <a:r>
              <a:rPr lang="en-US" sz="1400" kern="100" dirty="0">
                <a:latin typeface="Arial" panose="020B0604020202020204" pitchFamily="34" charset="0"/>
                <a:ea typeface="Malgun Gothic" panose="020B0503020000020004" pitchFamily="34" charset="-127"/>
                <a:cs typeface="Arial" panose="020B0604020202020204" pitchFamily="34" charset="0"/>
              </a:rPr>
              <a:t>Mean AOD: 1.0-1.8, SSA~0.95</a:t>
            </a:r>
          </a:p>
          <a:p>
            <a:pPr marL="742950" lvl="1" indent="-285750">
              <a:buFont typeface="Arial" panose="020B0604020202020204" pitchFamily="34" charset="0"/>
              <a:buChar char="•"/>
            </a:pPr>
            <a:r>
              <a:rPr lang="en-US" sz="1400" kern="100" dirty="0">
                <a:solidFill>
                  <a:srgbClr val="FF0000"/>
                </a:solidFill>
                <a:latin typeface="Arial" panose="020B0604020202020204" pitchFamily="34" charset="0"/>
                <a:ea typeface="Malgun Gothic" panose="020B0503020000020004" pitchFamily="34" charset="-127"/>
                <a:cs typeface="Arial" panose="020B0604020202020204" pitchFamily="34" charset="0"/>
              </a:rPr>
              <a:t>relatively low BC (3-5 mg/m</a:t>
            </a:r>
            <a:r>
              <a:rPr lang="en-US" sz="1400" kern="100" baseline="30000" dirty="0">
                <a:solidFill>
                  <a:srgbClr val="FF0000"/>
                </a:solidFill>
                <a:latin typeface="Arial" panose="020B0604020202020204" pitchFamily="34" charset="0"/>
                <a:ea typeface="Malgun Gothic" panose="020B0503020000020004" pitchFamily="34" charset="-127"/>
                <a:cs typeface="Arial" panose="020B0604020202020204" pitchFamily="34" charset="0"/>
              </a:rPr>
              <a:t>2</a:t>
            </a:r>
            <a:r>
              <a:rPr lang="en-US" sz="1400" kern="100" dirty="0">
                <a:solidFill>
                  <a:srgbClr val="FF0000"/>
                </a:solidFill>
                <a:latin typeface="Arial" panose="020B0604020202020204" pitchFamily="34" charset="0"/>
                <a:ea typeface="Malgun Gothic" panose="020B0503020000020004" pitchFamily="34" charset="-127"/>
                <a:cs typeface="Arial" panose="020B0604020202020204" pitchFamily="34" charset="0"/>
              </a:rPr>
              <a:t>)</a:t>
            </a:r>
          </a:p>
          <a:p>
            <a:pPr marL="742950" lvl="1" indent="-285750">
              <a:buFont typeface="Wingdings" panose="05000000000000000000" pitchFamily="2" charset="2"/>
              <a:buChar char="à"/>
            </a:pPr>
            <a:r>
              <a:rPr lang="en-US" sz="1400" kern="100" dirty="0">
                <a:solidFill>
                  <a:srgbClr val="FF0000"/>
                </a:solidFill>
                <a:effectLst/>
                <a:latin typeface="Arial" panose="020B0604020202020204" pitchFamily="34" charset="0"/>
                <a:ea typeface="Malgun Gothic" panose="020B0503020000020004" pitchFamily="34" charset="-127"/>
                <a:cs typeface="Arial" panose="020B0604020202020204" pitchFamily="34" charset="0"/>
                <a:sym typeface="Wingdings" panose="05000000000000000000" pitchFamily="2" charset="2"/>
              </a:rPr>
              <a:t>Agreed with GRASP-component</a:t>
            </a:r>
          </a:p>
          <a:p>
            <a:pPr marL="742950" lvl="1" indent="-285750">
              <a:buFont typeface="Wingdings" panose="05000000000000000000" pitchFamily="2" charset="2"/>
              <a:buChar char="à"/>
            </a:pPr>
            <a:endParaRPr lang="en-US" sz="1400" kern="100" dirty="0">
              <a:latin typeface="Arial" panose="020B0604020202020204" pitchFamily="34" charset="0"/>
              <a:ea typeface="Malgun Gothic" panose="020B0503020000020004" pitchFamily="34" charset="-127"/>
              <a:cs typeface="Arial" panose="020B0604020202020204" pitchFamily="34" charset="0"/>
            </a:endParaRPr>
          </a:p>
          <a:p>
            <a:pPr marL="285750" indent="-285750">
              <a:buFont typeface="Wingdings" panose="05000000000000000000" pitchFamily="2" charset="2"/>
              <a:buChar char="q"/>
            </a:pPr>
            <a:r>
              <a:rPr lang="en-US" sz="1400" kern="100" dirty="0">
                <a:effectLst/>
                <a:latin typeface="Arial" panose="020B0604020202020204" pitchFamily="34" charset="0"/>
                <a:ea typeface="Malgun Gothic" panose="020B0503020000020004" pitchFamily="34" charset="-127"/>
                <a:cs typeface="Arial" panose="020B0604020202020204" pitchFamily="34" charset="0"/>
              </a:rPr>
              <a:t>Central Africa</a:t>
            </a:r>
            <a:endParaRPr lang="en-US" sz="1400" dirty="0">
              <a:effectLst/>
              <a:latin typeface="Arial" panose="020B0604020202020204" pitchFamily="34" charset="0"/>
              <a:ea typeface="Malgun Gothic" panose="020B0503020000020004" pitchFamily="34" charset="-127"/>
              <a:cs typeface="Arial" panose="020B0604020202020204" pitchFamily="34" charset="0"/>
            </a:endParaRPr>
          </a:p>
          <a:p>
            <a:pPr marL="742950" lvl="1" indent="-285750">
              <a:buFont typeface="Arial" panose="020B0604020202020204" pitchFamily="34" charset="0"/>
              <a:buChar char="•"/>
            </a:pPr>
            <a:r>
              <a:rPr lang="en-US" sz="1400" kern="100" dirty="0">
                <a:latin typeface="Arial" panose="020B0604020202020204" pitchFamily="34" charset="0"/>
                <a:ea typeface="Malgun Gothic" panose="020B0503020000020004" pitchFamily="34" charset="-127"/>
                <a:cs typeface="Arial" panose="020B0604020202020204" pitchFamily="34" charset="0"/>
              </a:rPr>
              <a:t>Massive source of smoke: wildfire, agricultural, industrial..</a:t>
            </a:r>
          </a:p>
          <a:p>
            <a:pPr marL="742950" lvl="1" indent="-285750">
              <a:buFont typeface="Arial" panose="020B0604020202020204" pitchFamily="34" charset="0"/>
              <a:buChar char="•"/>
            </a:pPr>
            <a:r>
              <a:rPr lang="en-US" sz="1400" kern="100" dirty="0">
                <a:latin typeface="Arial" panose="020B0604020202020204" pitchFamily="34" charset="0"/>
                <a:ea typeface="Malgun Gothic" panose="020B0503020000020004" pitchFamily="34" charset="-127"/>
                <a:cs typeface="Arial" panose="020B0604020202020204" pitchFamily="34" charset="0"/>
              </a:rPr>
              <a:t>High number of samples, high BC concentration </a:t>
            </a:r>
            <a:r>
              <a:rPr lang="en-US" sz="1400" kern="100" dirty="0">
                <a:latin typeface="Arial" panose="020B0604020202020204" pitchFamily="34" charset="0"/>
                <a:ea typeface="Malgun Gothic" panose="020B0503020000020004" pitchFamily="34" charset="-127"/>
                <a:cs typeface="Arial" panose="020B0604020202020204" pitchFamily="34" charset="0"/>
                <a:sym typeface="Wingdings" panose="05000000000000000000" pitchFamily="2" charset="2"/>
              </a:rPr>
              <a:t> Agree with GRASP-component</a:t>
            </a:r>
          </a:p>
          <a:p>
            <a:pPr marL="742950" lvl="1" indent="-285750">
              <a:buFont typeface="Arial" panose="020B0604020202020204" pitchFamily="34" charset="0"/>
              <a:buChar char="•"/>
            </a:pPr>
            <a:r>
              <a:rPr lang="en-US" sz="1400" kern="100" dirty="0" err="1">
                <a:solidFill>
                  <a:srgbClr val="FF0000"/>
                </a:solidFill>
                <a:latin typeface="Arial" panose="020B0604020202020204" pitchFamily="34" charset="0"/>
                <a:ea typeface="Malgun Gothic" panose="020B0503020000020004" pitchFamily="34" charset="-127"/>
                <a:cs typeface="Arial" panose="020B0604020202020204" pitchFamily="34" charset="0"/>
                <a:sym typeface="Wingdings" panose="05000000000000000000" pitchFamily="2" charset="2"/>
              </a:rPr>
              <a:t>BrC</a:t>
            </a:r>
            <a:r>
              <a:rPr lang="en-US" sz="1400" kern="100" dirty="0">
                <a:solidFill>
                  <a:srgbClr val="FF0000"/>
                </a:solidFill>
                <a:latin typeface="Arial" panose="020B0604020202020204" pitchFamily="34" charset="0"/>
                <a:ea typeface="Malgun Gothic" panose="020B0503020000020004" pitchFamily="34" charset="-127"/>
                <a:cs typeface="Arial" panose="020B0604020202020204" pitchFamily="34" charset="0"/>
                <a:sym typeface="Wingdings" panose="05000000000000000000" pitchFamily="2" charset="2"/>
              </a:rPr>
              <a:t> concentration significantly low</a:t>
            </a:r>
            <a:endParaRPr lang="en-US" sz="1400" kern="100" dirty="0">
              <a:solidFill>
                <a:srgbClr val="FF0000"/>
              </a:solidFill>
              <a:latin typeface="Arial" panose="020B0604020202020204" pitchFamily="34" charset="0"/>
              <a:ea typeface="Malgun Gothic" panose="020B0503020000020004" pitchFamily="34" charset="-127"/>
              <a:cs typeface="Arial" panose="020B0604020202020204" pitchFamily="34" charset="0"/>
            </a:endParaRPr>
          </a:p>
          <a:p>
            <a:pPr marL="285750" indent="-285750">
              <a:buFont typeface="Wingdings" panose="05000000000000000000" pitchFamily="2" charset="2"/>
              <a:buChar char="q"/>
            </a:pPr>
            <a:endParaRPr lang="en-US" sz="1400" kern="100" dirty="0">
              <a:effectLst/>
              <a:latin typeface="Arial" panose="020B0604020202020204" pitchFamily="34" charset="0"/>
              <a:ea typeface="Malgun Gothic" panose="020B0503020000020004" pitchFamily="34" charset="-127"/>
              <a:cs typeface="Arial" panose="020B0604020202020204" pitchFamily="34" charset="0"/>
            </a:endParaRPr>
          </a:p>
          <a:p>
            <a:pPr marL="285750" indent="-285750">
              <a:buFont typeface="Wingdings" panose="05000000000000000000" pitchFamily="2" charset="2"/>
              <a:buChar char="q"/>
            </a:pPr>
            <a:r>
              <a:rPr lang="en-US" sz="1400" kern="100" dirty="0">
                <a:latin typeface="Arial" panose="020B0604020202020204" pitchFamily="34" charset="0"/>
                <a:ea typeface="Malgun Gothic" panose="020B0503020000020004" pitchFamily="34" charset="-127"/>
                <a:cs typeface="Arial" panose="020B0604020202020204" pitchFamily="34" charset="0"/>
              </a:rPr>
              <a:t>Southeast Asia</a:t>
            </a:r>
          </a:p>
          <a:p>
            <a:pPr marL="742950" lvl="1" indent="-285750">
              <a:buFont typeface="Arial" panose="020B0604020202020204" pitchFamily="34" charset="0"/>
              <a:buChar char="•"/>
            </a:pPr>
            <a:r>
              <a:rPr lang="en-US" sz="1400" kern="100" dirty="0">
                <a:effectLst/>
                <a:latin typeface="Arial" panose="020B0604020202020204" pitchFamily="34" charset="0"/>
                <a:ea typeface="Malgun Gothic" panose="020B0503020000020004" pitchFamily="34" charset="-127"/>
                <a:cs typeface="Arial" panose="020B0604020202020204" pitchFamily="34" charset="0"/>
              </a:rPr>
              <a:t>High AOD, BC, </a:t>
            </a:r>
            <a:r>
              <a:rPr lang="en-US" sz="1400" kern="100" dirty="0" err="1">
                <a:effectLst/>
                <a:latin typeface="Arial" panose="020B0604020202020204" pitchFamily="34" charset="0"/>
                <a:ea typeface="Malgun Gothic" panose="020B0503020000020004" pitchFamily="34" charset="-127"/>
                <a:cs typeface="Arial" panose="020B0604020202020204" pitchFamily="34" charset="0"/>
              </a:rPr>
              <a:t>BrC</a:t>
            </a:r>
            <a:r>
              <a:rPr lang="en-US" sz="1400" kern="100" dirty="0">
                <a:effectLst/>
                <a:latin typeface="Arial" panose="020B0604020202020204" pitchFamily="34" charset="0"/>
                <a:ea typeface="Malgun Gothic" panose="020B0503020000020004" pitchFamily="34" charset="-127"/>
                <a:cs typeface="Arial" panose="020B0604020202020204" pitchFamily="34" charset="0"/>
              </a:rPr>
              <a:t> over Laos</a:t>
            </a:r>
          </a:p>
          <a:p>
            <a:pPr lvl="1"/>
            <a:r>
              <a:rPr lang="en-US" sz="1400" kern="100" dirty="0">
                <a:effectLst/>
                <a:latin typeface="Arial" panose="020B0604020202020204" pitchFamily="34" charset="0"/>
                <a:ea typeface="Malgun Gothic" panose="020B0503020000020004" pitchFamily="34" charset="-127"/>
                <a:cs typeface="Arial" panose="020B0604020202020204" pitchFamily="34" charset="0"/>
                <a:sym typeface="Wingdings" panose="05000000000000000000" pitchFamily="2" charset="2"/>
              </a:rPr>
              <a:t> In line with other studies</a:t>
            </a:r>
            <a:endParaRPr lang="en-US" sz="1400" kern="100" dirty="0">
              <a:effectLst/>
              <a:latin typeface="Arial" panose="020B0604020202020204" pitchFamily="34" charset="0"/>
              <a:ea typeface="Malgun Gothic" panose="020B0503020000020004" pitchFamily="34" charset="-127"/>
              <a:cs typeface="Arial" panose="020B0604020202020204" pitchFamily="34" charset="0"/>
            </a:endParaRPr>
          </a:p>
        </p:txBody>
      </p:sp>
      <p:sp>
        <p:nvSpPr>
          <p:cNvPr id="2" name="TextBox 1">
            <a:extLst>
              <a:ext uri="{FF2B5EF4-FFF2-40B4-BE49-F238E27FC236}">
                <a16:creationId xmlns:a16="http://schemas.microsoft.com/office/drawing/2014/main" id="{EC2C6EBB-2430-490F-81D4-4D9815F98589}"/>
              </a:ext>
            </a:extLst>
          </p:cNvPr>
          <p:cNvSpPr txBox="1"/>
          <p:nvPr/>
        </p:nvSpPr>
        <p:spPr>
          <a:xfrm>
            <a:off x="11233679" y="1636727"/>
            <a:ext cx="958321" cy="707886"/>
          </a:xfrm>
          <a:prstGeom prst="rect">
            <a:avLst/>
          </a:prstGeom>
          <a:noFill/>
        </p:spPr>
        <p:txBody>
          <a:bodyPr wrap="square" rtlCol="0">
            <a:spAutoFit/>
          </a:bodyPr>
          <a:lstStyle/>
          <a:p>
            <a:r>
              <a:rPr lang="en-US" sz="4000" b="1" dirty="0"/>
              <a:t>5.2</a:t>
            </a:r>
          </a:p>
        </p:txBody>
      </p:sp>
      <p:sp>
        <p:nvSpPr>
          <p:cNvPr id="7" name="TextBox 6">
            <a:extLst>
              <a:ext uri="{FF2B5EF4-FFF2-40B4-BE49-F238E27FC236}">
                <a16:creationId xmlns:a16="http://schemas.microsoft.com/office/drawing/2014/main" id="{0993ED67-3213-46C9-A04D-273A59FC9592}"/>
              </a:ext>
            </a:extLst>
          </p:cNvPr>
          <p:cNvSpPr txBox="1"/>
          <p:nvPr/>
        </p:nvSpPr>
        <p:spPr>
          <a:xfrm>
            <a:off x="11233679" y="2858676"/>
            <a:ext cx="958321" cy="707886"/>
          </a:xfrm>
          <a:prstGeom prst="rect">
            <a:avLst/>
          </a:prstGeom>
          <a:noFill/>
        </p:spPr>
        <p:txBody>
          <a:bodyPr wrap="square" rtlCol="0">
            <a:spAutoFit/>
          </a:bodyPr>
          <a:lstStyle/>
          <a:p>
            <a:r>
              <a:rPr lang="en-US" sz="4000" b="1" dirty="0"/>
              <a:t>5.9</a:t>
            </a:r>
          </a:p>
        </p:txBody>
      </p:sp>
      <p:sp>
        <p:nvSpPr>
          <p:cNvPr id="8" name="TextBox 7">
            <a:extLst>
              <a:ext uri="{FF2B5EF4-FFF2-40B4-BE49-F238E27FC236}">
                <a16:creationId xmlns:a16="http://schemas.microsoft.com/office/drawing/2014/main" id="{DC8C714A-0651-4390-9FFC-AEC98477BA20}"/>
              </a:ext>
            </a:extLst>
          </p:cNvPr>
          <p:cNvSpPr txBox="1"/>
          <p:nvPr/>
        </p:nvSpPr>
        <p:spPr>
          <a:xfrm>
            <a:off x="11233678" y="4253570"/>
            <a:ext cx="958321" cy="707886"/>
          </a:xfrm>
          <a:prstGeom prst="rect">
            <a:avLst/>
          </a:prstGeom>
          <a:noFill/>
        </p:spPr>
        <p:txBody>
          <a:bodyPr wrap="square" rtlCol="0">
            <a:spAutoFit/>
          </a:bodyPr>
          <a:lstStyle/>
          <a:p>
            <a:r>
              <a:rPr lang="en-US" sz="4000" b="1" dirty="0"/>
              <a:t>4.9</a:t>
            </a:r>
          </a:p>
        </p:txBody>
      </p:sp>
      <p:sp>
        <p:nvSpPr>
          <p:cNvPr id="9" name="TextBox 8">
            <a:extLst>
              <a:ext uri="{FF2B5EF4-FFF2-40B4-BE49-F238E27FC236}">
                <a16:creationId xmlns:a16="http://schemas.microsoft.com/office/drawing/2014/main" id="{530D7942-862C-42F4-BAF5-3DD853B8B6E5}"/>
              </a:ext>
            </a:extLst>
          </p:cNvPr>
          <p:cNvSpPr txBox="1"/>
          <p:nvPr/>
        </p:nvSpPr>
        <p:spPr>
          <a:xfrm>
            <a:off x="11233677" y="5615172"/>
            <a:ext cx="958321" cy="707886"/>
          </a:xfrm>
          <a:prstGeom prst="rect">
            <a:avLst/>
          </a:prstGeom>
          <a:noFill/>
        </p:spPr>
        <p:txBody>
          <a:bodyPr wrap="square" rtlCol="0">
            <a:spAutoFit/>
          </a:bodyPr>
          <a:lstStyle/>
          <a:p>
            <a:r>
              <a:rPr lang="en-US" sz="4000" b="1" dirty="0"/>
              <a:t>4.6</a:t>
            </a:r>
          </a:p>
        </p:txBody>
      </p:sp>
      <p:sp>
        <p:nvSpPr>
          <p:cNvPr id="10" name="TextBox 9">
            <a:extLst>
              <a:ext uri="{FF2B5EF4-FFF2-40B4-BE49-F238E27FC236}">
                <a16:creationId xmlns:a16="http://schemas.microsoft.com/office/drawing/2014/main" id="{59C1FA88-1854-4B51-9928-BB515658A649}"/>
              </a:ext>
            </a:extLst>
          </p:cNvPr>
          <p:cNvSpPr txBox="1"/>
          <p:nvPr/>
        </p:nvSpPr>
        <p:spPr>
          <a:xfrm>
            <a:off x="4035287" y="1850103"/>
            <a:ext cx="1696898" cy="400110"/>
          </a:xfrm>
          <a:prstGeom prst="rect">
            <a:avLst/>
          </a:prstGeom>
          <a:noFill/>
        </p:spPr>
        <p:txBody>
          <a:bodyPr wrap="square" rtlCol="0">
            <a:spAutoFit/>
          </a:bodyPr>
          <a:lstStyle/>
          <a:p>
            <a:r>
              <a:rPr lang="en-US" sz="2000" b="1" dirty="0">
                <a:solidFill>
                  <a:schemeClr val="bg1"/>
                </a:solidFill>
              </a:rPr>
              <a:t>4 km (Jul-Dec)</a:t>
            </a:r>
          </a:p>
        </p:txBody>
      </p:sp>
      <p:sp>
        <p:nvSpPr>
          <p:cNvPr id="14" name="TextBox 13">
            <a:extLst>
              <a:ext uri="{FF2B5EF4-FFF2-40B4-BE49-F238E27FC236}">
                <a16:creationId xmlns:a16="http://schemas.microsoft.com/office/drawing/2014/main" id="{99BCB570-6E61-46E3-84D5-2EDFFD125BCC}"/>
              </a:ext>
            </a:extLst>
          </p:cNvPr>
          <p:cNvSpPr txBox="1"/>
          <p:nvPr/>
        </p:nvSpPr>
        <p:spPr>
          <a:xfrm>
            <a:off x="4035288" y="3155529"/>
            <a:ext cx="1838738" cy="400110"/>
          </a:xfrm>
          <a:prstGeom prst="rect">
            <a:avLst/>
          </a:prstGeom>
          <a:noFill/>
        </p:spPr>
        <p:txBody>
          <a:bodyPr wrap="square" rtlCol="0">
            <a:spAutoFit/>
          </a:bodyPr>
          <a:lstStyle/>
          <a:p>
            <a:r>
              <a:rPr lang="en-US" sz="2000" b="1" dirty="0">
                <a:solidFill>
                  <a:schemeClr val="bg1"/>
                </a:solidFill>
              </a:rPr>
              <a:t>1 km (May-Oct)</a:t>
            </a:r>
          </a:p>
        </p:txBody>
      </p:sp>
      <p:sp>
        <p:nvSpPr>
          <p:cNvPr id="15" name="TextBox 14">
            <a:extLst>
              <a:ext uri="{FF2B5EF4-FFF2-40B4-BE49-F238E27FC236}">
                <a16:creationId xmlns:a16="http://schemas.microsoft.com/office/drawing/2014/main" id="{4BFB9E26-27A1-46EA-BCE1-31C7AFCEA871}"/>
              </a:ext>
            </a:extLst>
          </p:cNvPr>
          <p:cNvSpPr txBox="1"/>
          <p:nvPr/>
        </p:nvSpPr>
        <p:spPr>
          <a:xfrm>
            <a:off x="4035287" y="4524636"/>
            <a:ext cx="1918252" cy="400110"/>
          </a:xfrm>
          <a:prstGeom prst="rect">
            <a:avLst/>
          </a:prstGeom>
          <a:noFill/>
        </p:spPr>
        <p:txBody>
          <a:bodyPr wrap="square" rtlCol="0">
            <a:spAutoFit/>
          </a:bodyPr>
          <a:lstStyle/>
          <a:p>
            <a:r>
              <a:rPr lang="en-US" sz="2000" b="1" dirty="0">
                <a:solidFill>
                  <a:schemeClr val="bg1"/>
                </a:solidFill>
              </a:rPr>
              <a:t>1 km (May-Oct)</a:t>
            </a:r>
          </a:p>
        </p:txBody>
      </p:sp>
      <p:sp>
        <p:nvSpPr>
          <p:cNvPr id="16" name="TextBox 15">
            <a:extLst>
              <a:ext uri="{FF2B5EF4-FFF2-40B4-BE49-F238E27FC236}">
                <a16:creationId xmlns:a16="http://schemas.microsoft.com/office/drawing/2014/main" id="{2E6185D5-311A-4F3B-B22B-50590546A8C4}"/>
              </a:ext>
            </a:extLst>
          </p:cNvPr>
          <p:cNvSpPr txBox="1"/>
          <p:nvPr/>
        </p:nvSpPr>
        <p:spPr>
          <a:xfrm>
            <a:off x="4035287" y="5848788"/>
            <a:ext cx="1918251" cy="400110"/>
          </a:xfrm>
          <a:prstGeom prst="rect">
            <a:avLst/>
          </a:prstGeom>
          <a:noFill/>
        </p:spPr>
        <p:txBody>
          <a:bodyPr wrap="square" rtlCol="0">
            <a:spAutoFit/>
          </a:bodyPr>
          <a:lstStyle/>
          <a:p>
            <a:r>
              <a:rPr lang="en-US" sz="2000" b="1" dirty="0">
                <a:solidFill>
                  <a:schemeClr val="bg1"/>
                </a:solidFill>
              </a:rPr>
              <a:t>1 km (Dec-May)</a:t>
            </a:r>
          </a:p>
        </p:txBody>
      </p:sp>
      <p:sp>
        <p:nvSpPr>
          <p:cNvPr id="3" name="Oval 2">
            <a:extLst>
              <a:ext uri="{FF2B5EF4-FFF2-40B4-BE49-F238E27FC236}">
                <a16:creationId xmlns:a16="http://schemas.microsoft.com/office/drawing/2014/main" id="{C8B13B12-333E-4331-98AD-2279FAEDDB1D}"/>
              </a:ext>
            </a:extLst>
          </p:cNvPr>
          <p:cNvSpPr/>
          <p:nvPr/>
        </p:nvSpPr>
        <p:spPr>
          <a:xfrm>
            <a:off x="10700469" y="1152685"/>
            <a:ext cx="627017" cy="62219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2947AB75-EFDE-4388-B36C-7CFDDD0323D9}"/>
              </a:ext>
            </a:extLst>
          </p:cNvPr>
          <p:cNvSpPr/>
          <p:nvPr/>
        </p:nvSpPr>
        <p:spPr>
          <a:xfrm>
            <a:off x="4035287" y="1148217"/>
            <a:ext cx="627017" cy="62219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BDBB9129-BB0A-4B73-AD39-D8BB41A2F68C}"/>
              </a:ext>
            </a:extLst>
          </p:cNvPr>
          <p:cNvSpPr/>
          <p:nvPr/>
        </p:nvSpPr>
        <p:spPr>
          <a:xfrm>
            <a:off x="5953538" y="5206305"/>
            <a:ext cx="627017" cy="62219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355CEA0A-A0DD-4260-A85C-C7D832A2AAA2}"/>
              </a:ext>
            </a:extLst>
          </p:cNvPr>
          <p:cNvSpPr/>
          <p:nvPr/>
        </p:nvSpPr>
        <p:spPr>
          <a:xfrm>
            <a:off x="8610600" y="5206305"/>
            <a:ext cx="627017" cy="62219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4A9E091D-3B09-4CC4-8794-9B4766D15331}"/>
              </a:ext>
            </a:extLst>
          </p:cNvPr>
          <p:cNvSpPr/>
          <p:nvPr/>
        </p:nvSpPr>
        <p:spPr>
          <a:xfrm>
            <a:off x="9927932" y="5206305"/>
            <a:ext cx="627017" cy="62219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B4702042-EF21-4981-B2A5-BCA5C5C94F40}"/>
              </a:ext>
            </a:extLst>
          </p:cNvPr>
          <p:cNvSpPr/>
          <p:nvPr/>
        </p:nvSpPr>
        <p:spPr>
          <a:xfrm>
            <a:off x="9753600" y="3795623"/>
            <a:ext cx="627017" cy="62219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8B7587E4-02EC-47CC-A728-097656BF1901}"/>
              </a:ext>
            </a:extLst>
          </p:cNvPr>
          <p:cNvSpPr/>
          <p:nvPr/>
        </p:nvSpPr>
        <p:spPr>
          <a:xfrm>
            <a:off x="4367395" y="3795623"/>
            <a:ext cx="627017" cy="62219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2A213EA5-5B50-4CF9-9614-C789A519292E}"/>
              </a:ext>
            </a:extLst>
          </p:cNvPr>
          <p:cNvSpPr/>
          <p:nvPr/>
        </p:nvSpPr>
        <p:spPr>
          <a:xfrm>
            <a:off x="4367395" y="2463783"/>
            <a:ext cx="627017" cy="62219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3AF074B-5D40-41B9-8858-E35E1B0B41B6}"/>
              </a:ext>
            </a:extLst>
          </p:cNvPr>
          <p:cNvSpPr/>
          <p:nvPr/>
        </p:nvSpPr>
        <p:spPr>
          <a:xfrm>
            <a:off x="8331098" y="2463783"/>
            <a:ext cx="627017" cy="62219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60C3D344-75A6-56C2-E0FB-FFCDC5FADC83}"/>
              </a:ext>
            </a:extLst>
          </p:cNvPr>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23" y="0"/>
            <a:ext cx="1104900" cy="914400"/>
          </a:xfrm>
          <a:prstGeom prst="rect">
            <a:avLst/>
          </a:prstGeom>
        </p:spPr>
      </p:pic>
      <p:sp>
        <p:nvSpPr>
          <p:cNvPr id="6" name="TextBox 5">
            <a:extLst>
              <a:ext uri="{FF2B5EF4-FFF2-40B4-BE49-F238E27FC236}">
                <a16:creationId xmlns:a16="http://schemas.microsoft.com/office/drawing/2014/main" id="{85FDC0B7-2CEF-F824-9CFC-E3E22E203543}"/>
              </a:ext>
            </a:extLst>
          </p:cNvPr>
          <p:cNvSpPr txBox="1"/>
          <p:nvPr/>
        </p:nvSpPr>
        <p:spPr>
          <a:xfrm>
            <a:off x="378390" y="20783"/>
            <a:ext cx="11437529" cy="523220"/>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80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Climatology of smoke aerosol dominant regions</a:t>
            </a:r>
          </a:p>
        </p:txBody>
      </p:sp>
    </p:spTree>
    <p:extLst>
      <p:ext uri="{BB962C8B-B14F-4D97-AF65-F5344CB8AC3E}">
        <p14:creationId xmlns:p14="http://schemas.microsoft.com/office/powerpoint/2010/main" val="4097419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 name="Picture 81">
            <a:extLst>
              <a:ext uri="{FF2B5EF4-FFF2-40B4-BE49-F238E27FC236}">
                <a16:creationId xmlns:a16="http://schemas.microsoft.com/office/drawing/2014/main" id="{F046D878-E48C-42FB-975E-868B88F450D0}"/>
              </a:ext>
            </a:extLst>
          </p:cNvPr>
          <p:cNvPicPr>
            <a:picLocks noChangeAspect="1"/>
          </p:cNvPicPr>
          <p:nvPr/>
        </p:nvPicPr>
        <p:blipFill rotWithShape="1">
          <a:blip r:embed="rId3"/>
          <a:srcRect t="24195" b="6089"/>
          <a:stretch/>
        </p:blipFill>
        <p:spPr>
          <a:xfrm>
            <a:off x="187004" y="5427709"/>
            <a:ext cx="3494232" cy="1430291"/>
          </a:xfrm>
          <a:prstGeom prst="rect">
            <a:avLst/>
          </a:prstGeom>
        </p:spPr>
      </p:pic>
      <p:pic>
        <p:nvPicPr>
          <p:cNvPr id="62" name="Picture 61">
            <a:extLst>
              <a:ext uri="{FF2B5EF4-FFF2-40B4-BE49-F238E27FC236}">
                <a16:creationId xmlns:a16="http://schemas.microsoft.com/office/drawing/2014/main" id="{EAFDB107-8AEC-4527-9EB5-9C9F59DD7CB9}"/>
              </a:ext>
            </a:extLst>
          </p:cNvPr>
          <p:cNvPicPr>
            <a:picLocks noChangeAspect="1"/>
          </p:cNvPicPr>
          <p:nvPr/>
        </p:nvPicPr>
        <p:blipFill rotWithShape="1">
          <a:blip r:embed="rId4"/>
          <a:srcRect t="5242" r="5577"/>
          <a:stretch/>
        </p:blipFill>
        <p:spPr>
          <a:xfrm>
            <a:off x="8435513" y="4542908"/>
            <a:ext cx="3685420" cy="2315091"/>
          </a:xfrm>
          <a:prstGeom prst="rect">
            <a:avLst/>
          </a:prstGeom>
        </p:spPr>
      </p:pic>
      <p:pic>
        <p:nvPicPr>
          <p:cNvPr id="63" name="Picture 62">
            <a:extLst>
              <a:ext uri="{FF2B5EF4-FFF2-40B4-BE49-F238E27FC236}">
                <a16:creationId xmlns:a16="http://schemas.microsoft.com/office/drawing/2014/main" id="{DE69F993-1E62-4A15-A04E-142A0FE63DAD}"/>
              </a:ext>
            </a:extLst>
          </p:cNvPr>
          <p:cNvPicPr>
            <a:picLocks noChangeAspect="1"/>
          </p:cNvPicPr>
          <p:nvPr/>
        </p:nvPicPr>
        <p:blipFill>
          <a:blip r:embed="rId5"/>
          <a:stretch>
            <a:fillRect/>
          </a:stretch>
        </p:blipFill>
        <p:spPr>
          <a:xfrm>
            <a:off x="4613945" y="4542908"/>
            <a:ext cx="3811559" cy="2315092"/>
          </a:xfrm>
          <a:prstGeom prst="rect">
            <a:avLst/>
          </a:prstGeom>
        </p:spPr>
      </p:pic>
      <p:sp>
        <p:nvSpPr>
          <p:cNvPr id="64" name="Rectangle 63">
            <a:extLst>
              <a:ext uri="{FF2B5EF4-FFF2-40B4-BE49-F238E27FC236}">
                <a16:creationId xmlns:a16="http://schemas.microsoft.com/office/drawing/2014/main" id="{2E5155E1-5DA3-442C-9BB1-088EB8A8F78F}"/>
              </a:ext>
            </a:extLst>
          </p:cNvPr>
          <p:cNvSpPr/>
          <p:nvPr/>
        </p:nvSpPr>
        <p:spPr>
          <a:xfrm>
            <a:off x="377505" y="462945"/>
            <a:ext cx="11743428" cy="51274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27FB5A8E-6D31-4657-BA53-C1B4858B2BAD}"/>
              </a:ext>
            </a:extLst>
          </p:cNvPr>
          <p:cNvSpPr txBox="1"/>
          <p:nvPr/>
        </p:nvSpPr>
        <p:spPr>
          <a:xfrm>
            <a:off x="0" y="61555"/>
            <a:ext cx="12192000" cy="584775"/>
          </a:xfrm>
          <a:prstGeom prst="rect">
            <a:avLst/>
          </a:prstGeom>
          <a:noFill/>
          <a:ln>
            <a:noFill/>
          </a:ln>
        </p:spPr>
        <p:txBody>
          <a:bodyPr wrap="square" rtlCol="0">
            <a:spAutoFit/>
          </a:bodyPr>
          <a:lstStyle/>
          <a:p>
            <a:r>
              <a:rPr lang="fi-FI" altLang="ko-KR" sz="3200" dirty="0">
                <a:solidFill>
                  <a:srgbClr val="002060"/>
                </a:solidFill>
                <a:latin typeface="Tahoma" panose="020B0604030504040204" pitchFamily="34" charset="0"/>
                <a:ea typeface="Tahoma" panose="020B0604030504040204" pitchFamily="34" charset="0"/>
                <a:cs typeface="Tahoma" panose="020B0604030504040204" pitchFamily="34" charset="0"/>
              </a:rPr>
              <a:t>  </a:t>
            </a:r>
          </a:p>
        </p:txBody>
      </p:sp>
      <p:sp>
        <p:nvSpPr>
          <p:cNvPr id="19" name="Title 1">
            <a:extLst>
              <a:ext uri="{FF2B5EF4-FFF2-40B4-BE49-F238E27FC236}">
                <a16:creationId xmlns:a16="http://schemas.microsoft.com/office/drawing/2014/main" id="{144B3C40-C7BA-4D65-BD9F-0FA3EF0CFF66}"/>
              </a:ext>
            </a:extLst>
          </p:cNvPr>
          <p:cNvSpPr txBox="1">
            <a:spLocks/>
          </p:cNvSpPr>
          <p:nvPr/>
        </p:nvSpPr>
        <p:spPr>
          <a:xfrm>
            <a:off x="5601730" y="6355950"/>
            <a:ext cx="6408508" cy="442942"/>
          </a:xfrm>
          <a:prstGeom prst="rect">
            <a:avLst/>
          </a:prstGeom>
          <a:solidFill>
            <a:schemeClr val="bg1"/>
          </a:solidFill>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600" dirty="0">
                <a:latin typeface="Arial" panose="020B0604020202020204" pitchFamily="34" charset="0"/>
                <a:cs typeface="Arial" panose="020B0604020202020204" pitchFamily="34" charset="0"/>
              </a:rPr>
              <a:t>High AOD &gt; 2.0 (left) with </a:t>
            </a:r>
            <a:r>
              <a:rPr lang="en-US" sz="1600" u="sng" dirty="0">
                <a:latin typeface="Arial" panose="020B0604020202020204" pitchFamily="34" charset="0"/>
                <a:cs typeface="Arial" panose="020B0604020202020204" pitchFamily="34" charset="0"/>
              </a:rPr>
              <a:t>low iron oxides (or hematite)</a:t>
            </a:r>
            <a:r>
              <a:rPr lang="en-US" sz="1600" dirty="0">
                <a:latin typeface="Arial" panose="020B0604020202020204" pitchFamily="34" charset="0"/>
                <a:cs typeface="Arial" panose="020B0604020202020204" pitchFamily="34" charset="0"/>
              </a:rPr>
              <a:t> content ~1% (right) throughout the year captured over </a:t>
            </a:r>
            <a:r>
              <a:rPr lang="en-US" sz="1600" kern="100" dirty="0" err="1">
                <a:effectLst/>
                <a:latin typeface="Arial" panose="020B0604020202020204" pitchFamily="34" charset="0"/>
                <a:ea typeface="Malgun Gothic" panose="020B0503020000020004" pitchFamily="34" charset="-127"/>
                <a:cs typeface="Arial" panose="020B0604020202020204" pitchFamily="34" charset="0"/>
              </a:rPr>
              <a:t>Bodélé</a:t>
            </a:r>
            <a:r>
              <a:rPr lang="en-US" sz="1600" dirty="0">
                <a:latin typeface="Arial" panose="020B0604020202020204" pitchFamily="34" charset="0"/>
                <a:cs typeface="Arial" panose="020B0604020202020204" pitchFamily="34" charset="0"/>
              </a:rPr>
              <a:t>.</a:t>
            </a:r>
          </a:p>
        </p:txBody>
      </p:sp>
      <p:grpSp>
        <p:nvGrpSpPr>
          <p:cNvPr id="69" name="Group 68">
            <a:extLst>
              <a:ext uri="{FF2B5EF4-FFF2-40B4-BE49-F238E27FC236}">
                <a16:creationId xmlns:a16="http://schemas.microsoft.com/office/drawing/2014/main" id="{9A7071D3-9736-4D57-860E-BF8DC2015D56}"/>
              </a:ext>
            </a:extLst>
          </p:cNvPr>
          <p:cNvGrpSpPr>
            <a:grpSpLocks noChangeAspect="1"/>
          </p:cNvGrpSpPr>
          <p:nvPr/>
        </p:nvGrpSpPr>
        <p:grpSpPr>
          <a:xfrm>
            <a:off x="707470" y="605541"/>
            <a:ext cx="11302768" cy="4988915"/>
            <a:chOff x="444616" y="601457"/>
            <a:chExt cx="11302768" cy="4988915"/>
          </a:xfrm>
        </p:grpSpPr>
        <p:pic>
          <p:nvPicPr>
            <p:cNvPr id="42" name="Picture 41">
              <a:extLst>
                <a:ext uri="{FF2B5EF4-FFF2-40B4-BE49-F238E27FC236}">
                  <a16:creationId xmlns:a16="http://schemas.microsoft.com/office/drawing/2014/main" id="{C414142C-8F90-4968-B4C5-D91CE458155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22174" y="601457"/>
              <a:ext cx="3725210" cy="2560320"/>
            </a:xfrm>
            <a:prstGeom prst="rect">
              <a:avLst/>
            </a:prstGeom>
          </p:spPr>
        </p:pic>
        <p:pic>
          <p:nvPicPr>
            <p:cNvPr id="9" name="Picture 8" descr="Timeline&#10;&#10;Description automatically generated with medium confidence">
              <a:extLst>
                <a:ext uri="{FF2B5EF4-FFF2-40B4-BE49-F238E27FC236}">
                  <a16:creationId xmlns:a16="http://schemas.microsoft.com/office/drawing/2014/main" id="{C2542A78-5302-47A6-B7BD-A7D5F86131D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4616" y="601457"/>
              <a:ext cx="3725209" cy="2560320"/>
            </a:xfrm>
            <a:prstGeom prst="rect">
              <a:avLst/>
            </a:prstGeom>
          </p:spPr>
        </p:pic>
        <p:pic>
          <p:nvPicPr>
            <p:cNvPr id="11" name="Picture 10" descr="Diagram&#10;&#10;Description automatically generated with medium confidence">
              <a:extLst>
                <a:ext uri="{FF2B5EF4-FFF2-40B4-BE49-F238E27FC236}">
                  <a16:creationId xmlns:a16="http://schemas.microsoft.com/office/drawing/2014/main" id="{AE6DF93B-E454-43A8-9228-881A467F14C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256638" y="601457"/>
              <a:ext cx="3725210" cy="2560320"/>
            </a:xfrm>
            <a:prstGeom prst="rect">
              <a:avLst/>
            </a:prstGeom>
          </p:spPr>
        </p:pic>
        <p:pic>
          <p:nvPicPr>
            <p:cNvPr id="17" name="Picture 16" descr="A picture containing background pattern&#10;&#10;Description automatically generated">
              <a:extLst>
                <a:ext uri="{FF2B5EF4-FFF2-40B4-BE49-F238E27FC236}">
                  <a16:creationId xmlns:a16="http://schemas.microsoft.com/office/drawing/2014/main" id="{4F1A6A43-B975-41F3-ACD4-6A087EFC552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4616" y="3030052"/>
              <a:ext cx="3725210" cy="2560320"/>
            </a:xfrm>
            <a:prstGeom prst="rect">
              <a:avLst/>
            </a:prstGeom>
          </p:spPr>
        </p:pic>
        <p:pic>
          <p:nvPicPr>
            <p:cNvPr id="21" name="Picture 20" descr="Background pattern&#10;&#10;Description automatically generated with low confidence">
              <a:extLst>
                <a:ext uri="{FF2B5EF4-FFF2-40B4-BE49-F238E27FC236}">
                  <a16:creationId xmlns:a16="http://schemas.microsoft.com/office/drawing/2014/main" id="{E875A3A5-2C73-4782-BEF7-350E4FAEEAE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256638" y="3030052"/>
              <a:ext cx="3725210" cy="2560320"/>
            </a:xfrm>
            <a:prstGeom prst="rect">
              <a:avLst/>
            </a:prstGeom>
          </p:spPr>
        </p:pic>
        <p:pic>
          <p:nvPicPr>
            <p:cNvPr id="23" name="Picture 22" descr="A picture containing diagram&#10;&#10;Description automatically generated">
              <a:extLst>
                <a:ext uri="{FF2B5EF4-FFF2-40B4-BE49-F238E27FC236}">
                  <a16:creationId xmlns:a16="http://schemas.microsoft.com/office/drawing/2014/main" id="{2DC002E0-B120-43E4-9B87-998CE590AA6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022174" y="3030052"/>
              <a:ext cx="3725210" cy="2560320"/>
            </a:xfrm>
            <a:prstGeom prst="rect">
              <a:avLst/>
            </a:prstGeom>
          </p:spPr>
        </p:pic>
      </p:grpSp>
      <p:sp>
        <p:nvSpPr>
          <p:cNvPr id="67" name="Oval 66">
            <a:extLst>
              <a:ext uri="{FF2B5EF4-FFF2-40B4-BE49-F238E27FC236}">
                <a16:creationId xmlns:a16="http://schemas.microsoft.com/office/drawing/2014/main" id="{DAAFFF33-498E-4A0A-8147-287A56ACB558}"/>
              </a:ext>
            </a:extLst>
          </p:cNvPr>
          <p:cNvSpPr/>
          <p:nvPr/>
        </p:nvSpPr>
        <p:spPr>
          <a:xfrm>
            <a:off x="6586837" y="5598540"/>
            <a:ext cx="819609" cy="73902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2F429F84-F2EC-4710-9115-2E6F5CB36AD1}"/>
              </a:ext>
            </a:extLst>
          </p:cNvPr>
          <p:cNvSpPr/>
          <p:nvPr/>
        </p:nvSpPr>
        <p:spPr>
          <a:xfrm>
            <a:off x="10276168" y="5599250"/>
            <a:ext cx="819609" cy="73902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Title 1">
            <a:extLst>
              <a:ext uri="{FF2B5EF4-FFF2-40B4-BE49-F238E27FC236}">
                <a16:creationId xmlns:a16="http://schemas.microsoft.com/office/drawing/2014/main" id="{21B70F21-3D24-4958-BD84-58FFCDDEF502}"/>
              </a:ext>
            </a:extLst>
          </p:cNvPr>
          <p:cNvSpPr txBox="1">
            <a:spLocks/>
          </p:cNvSpPr>
          <p:nvPr/>
        </p:nvSpPr>
        <p:spPr>
          <a:xfrm>
            <a:off x="-14800" y="688426"/>
            <a:ext cx="784610" cy="442942"/>
          </a:xfrm>
          <a:prstGeom prst="rect">
            <a:avLst/>
          </a:prstGeom>
          <a:noFill/>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dirty="0">
                <a:latin typeface="Arial" panose="020B0604020202020204" pitchFamily="34" charset="0"/>
                <a:cs typeface="Arial" panose="020B0604020202020204" pitchFamily="34" charset="0"/>
              </a:rPr>
              <a:t>MAM</a:t>
            </a:r>
          </a:p>
        </p:txBody>
      </p:sp>
      <p:sp>
        <p:nvSpPr>
          <p:cNvPr id="71" name="Title 1">
            <a:extLst>
              <a:ext uri="{FF2B5EF4-FFF2-40B4-BE49-F238E27FC236}">
                <a16:creationId xmlns:a16="http://schemas.microsoft.com/office/drawing/2014/main" id="{593ED99C-D2A2-443A-BFC8-229D35CAADAE}"/>
              </a:ext>
            </a:extLst>
          </p:cNvPr>
          <p:cNvSpPr txBox="1">
            <a:spLocks/>
          </p:cNvSpPr>
          <p:nvPr/>
        </p:nvSpPr>
        <p:spPr>
          <a:xfrm>
            <a:off x="-14800" y="1182911"/>
            <a:ext cx="784610" cy="442942"/>
          </a:xfrm>
          <a:prstGeom prst="rect">
            <a:avLst/>
          </a:prstGeom>
          <a:noFill/>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dirty="0">
                <a:latin typeface="Arial" panose="020B0604020202020204" pitchFamily="34" charset="0"/>
                <a:cs typeface="Arial" panose="020B0604020202020204" pitchFamily="34" charset="0"/>
              </a:rPr>
              <a:t>JJA</a:t>
            </a:r>
          </a:p>
        </p:txBody>
      </p:sp>
      <p:sp>
        <p:nvSpPr>
          <p:cNvPr id="72" name="Title 1">
            <a:extLst>
              <a:ext uri="{FF2B5EF4-FFF2-40B4-BE49-F238E27FC236}">
                <a16:creationId xmlns:a16="http://schemas.microsoft.com/office/drawing/2014/main" id="{8662E4FC-5589-42A5-8B51-6BEF4386EAC9}"/>
              </a:ext>
            </a:extLst>
          </p:cNvPr>
          <p:cNvSpPr txBox="1">
            <a:spLocks/>
          </p:cNvSpPr>
          <p:nvPr/>
        </p:nvSpPr>
        <p:spPr>
          <a:xfrm>
            <a:off x="-18775" y="1664230"/>
            <a:ext cx="784610" cy="442942"/>
          </a:xfrm>
          <a:prstGeom prst="rect">
            <a:avLst/>
          </a:prstGeom>
          <a:noFill/>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dirty="0">
                <a:latin typeface="Arial" panose="020B0604020202020204" pitchFamily="34" charset="0"/>
                <a:cs typeface="Arial" panose="020B0604020202020204" pitchFamily="34" charset="0"/>
              </a:rPr>
              <a:t>SON</a:t>
            </a:r>
          </a:p>
        </p:txBody>
      </p:sp>
      <p:sp>
        <p:nvSpPr>
          <p:cNvPr id="73" name="Title 1">
            <a:extLst>
              <a:ext uri="{FF2B5EF4-FFF2-40B4-BE49-F238E27FC236}">
                <a16:creationId xmlns:a16="http://schemas.microsoft.com/office/drawing/2014/main" id="{773ED312-040C-49BE-92FD-2E80DB033DE9}"/>
              </a:ext>
            </a:extLst>
          </p:cNvPr>
          <p:cNvSpPr txBox="1">
            <a:spLocks/>
          </p:cNvSpPr>
          <p:nvPr/>
        </p:nvSpPr>
        <p:spPr>
          <a:xfrm>
            <a:off x="0" y="2193574"/>
            <a:ext cx="784610" cy="442942"/>
          </a:xfrm>
          <a:prstGeom prst="rect">
            <a:avLst/>
          </a:prstGeom>
          <a:noFill/>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dirty="0">
                <a:latin typeface="Arial" panose="020B0604020202020204" pitchFamily="34" charset="0"/>
                <a:cs typeface="Arial" panose="020B0604020202020204" pitchFamily="34" charset="0"/>
              </a:rPr>
              <a:t>DJF</a:t>
            </a:r>
          </a:p>
        </p:txBody>
      </p:sp>
      <p:sp>
        <p:nvSpPr>
          <p:cNvPr id="74" name="Title 1">
            <a:extLst>
              <a:ext uri="{FF2B5EF4-FFF2-40B4-BE49-F238E27FC236}">
                <a16:creationId xmlns:a16="http://schemas.microsoft.com/office/drawing/2014/main" id="{9957E23A-93CB-4AF1-B621-8F7CB19DA9AE}"/>
              </a:ext>
            </a:extLst>
          </p:cNvPr>
          <p:cNvSpPr txBox="1">
            <a:spLocks/>
          </p:cNvSpPr>
          <p:nvPr/>
        </p:nvSpPr>
        <p:spPr>
          <a:xfrm>
            <a:off x="-37550" y="3113221"/>
            <a:ext cx="784610" cy="442942"/>
          </a:xfrm>
          <a:prstGeom prst="rect">
            <a:avLst/>
          </a:prstGeom>
          <a:noFill/>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dirty="0">
                <a:latin typeface="Arial" panose="020B0604020202020204" pitchFamily="34" charset="0"/>
                <a:cs typeface="Arial" panose="020B0604020202020204" pitchFamily="34" charset="0"/>
              </a:rPr>
              <a:t>MAM</a:t>
            </a:r>
          </a:p>
        </p:txBody>
      </p:sp>
      <p:sp>
        <p:nvSpPr>
          <p:cNvPr id="75" name="Title 1">
            <a:extLst>
              <a:ext uri="{FF2B5EF4-FFF2-40B4-BE49-F238E27FC236}">
                <a16:creationId xmlns:a16="http://schemas.microsoft.com/office/drawing/2014/main" id="{688F114E-C581-4A87-AB70-EBA9B96491A8}"/>
              </a:ext>
            </a:extLst>
          </p:cNvPr>
          <p:cNvSpPr txBox="1">
            <a:spLocks/>
          </p:cNvSpPr>
          <p:nvPr/>
        </p:nvSpPr>
        <p:spPr>
          <a:xfrm>
            <a:off x="-37550" y="3607706"/>
            <a:ext cx="784610" cy="442942"/>
          </a:xfrm>
          <a:prstGeom prst="rect">
            <a:avLst/>
          </a:prstGeom>
          <a:noFill/>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dirty="0">
                <a:latin typeface="Arial" panose="020B0604020202020204" pitchFamily="34" charset="0"/>
                <a:cs typeface="Arial" panose="020B0604020202020204" pitchFamily="34" charset="0"/>
              </a:rPr>
              <a:t>JJA</a:t>
            </a:r>
          </a:p>
        </p:txBody>
      </p:sp>
      <p:sp>
        <p:nvSpPr>
          <p:cNvPr id="76" name="Title 1">
            <a:extLst>
              <a:ext uri="{FF2B5EF4-FFF2-40B4-BE49-F238E27FC236}">
                <a16:creationId xmlns:a16="http://schemas.microsoft.com/office/drawing/2014/main" id="{C0BCB215-7F03-458F-B1D8-BC387BB97D3C}"/>
              </a:ext>
            </a:extLst>
          </p:cNvPr>
          <p:cNvSpPr txBox="1">
            <a:spLocks/>
          </p:cNvSpPr>
          <p:nvPr/>
        </p:nvSpPr>
        <p:spPr>
          <a:xfrm>
            <a:off x="-41525" y="4089025"/>
            <a:ext cx="784610" cy="442942"/>
          </a:xfrm>
          <a:prstGeom prst="rect">
            <a:avLst/>
          </a:prstGeom>
          <a:noFill/>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dirty="0">
                <a:latin typeface="Arial" panose="020B0604020202020204" pitchFamily="34" charset="0"/>
                <a:cs typeface="Arial" panose="020B0604020202020204" pitchFamily="34" charset="0"/>
              </a:rPr>
              <a:t>SON</a:t>
            </a:r>
          </a:p>
        </p:txBody>
      </p:sp>
      <p:sp>
        <p:nvSpPr>
          <p:cNvPr id="77" name="Title 1">
            <a:extLst>
              <a:ext uri="{FF2B5EF4-FFF2-40B4-BE49-F238E27FC236}">
                <a16:creationId xmlns:a16="http://schemas.microsoft.com/office/drawing/2014/main" id="{538250BD-BAE1-40B9-88EB-860EBE6E6CE1}"/>
              </a:ext>
            </a:extLst>
          </p:cNvPr>
          <p:cNvSpPr txBox="1">
            <a:spLocks/>
          </p:cNvSpPr>
          <p:nvPr/>
        </p:nvSpPr>
        <p:spPr>
          <a:xfrm>
            <a:off x="-22750" y="4618369"/>
            <a:ext cx="784610" cy="442942"/>
          </a:xfrm>
          <a:prstGeom prst="rect">
            <a:avLst/>
          </a:prstGeom>
          <a:noFill/>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dirty="0">
                <a:latin typeface="Arial" panose="020B0604020202020204" pitchFamily="34" charset="0"/>
                <a:cs typeface="Arial" panose="020B0604020202020204" pitchFamily="34" charset="0"/>
              </a:rPr>
              <a:t>DJF</a:t>
            </a:r>
          </a:p>
        </p:txBody>
      </p:sp>
      <p:sp>
        <p:nvSpPr>
          <p:cNvPr id="78" name="Slide Number Placeholder 77">
            <a:extLst>
              <a:ext uri="{FF2B5EF4-FFF2-40B4-BE49-F238E27FC236}">
                <a16:creationId xmlns:a16="http://schemas.microsoft.com/office/drawing/2014/main" id="{598122A1-CAA9-4DF7-8C7F-EB29093ECF69}"/>
              </a:ext>
            </a:extLst>
          </p:cNvPr>
          <p:cNvSpPr>
            <a:spLocks noGrp="1"/>
          </p:cNvSpPr>
          <p:nvPr>
            <p:ph type="sldNum" sz="quarter" idx="12"/>
          </p:nvPr>
        </p:nvSpPr>
        <p:spPr>
          <a:xfrm>
            <a:off x="8610600" y="6490574"/>
            <a:ext cx="2743200" cy="365125"/>
          </a:xfrm>
        </p:spPr>
        <p:txBody>
          <a:bodyPr/>
          <a:lstStyle/>
          <a:p>
            <a:fld id="{C18795A5-5DC6-4E89-855C-E7B9590EB560}" type="slidenum">
              <a:rPr lang="en-US" smtClean="0"/>
              <a:t>8</a:t>
            </a:fld>
            <a:endParaRPr lang="en-US" dirty="0"/>
          </a:p>
        </p:txBody>
      </p:sp>
      <p:sp>
        <p:nvSpPr>
          <p:cNvPr id="83" name="Title 1">
            <a:extLst>
              <a:ext uri="{FF2B5EF4-FFF2-40B4-BE49-F238E27FC236}">
                <a16:creationId xmlns:a16="http://schemas.microsoft.com/office/drawing/2014/main" id="{86D9EEBC-9315-4A12-9525-ADF5D588AF66}"/>
              </a:ext>
            </a:extLst>
          </p:cNvPr>
          <p:cNvSpPr txBox="1">
            <a:spLocks/>
          </p:cNvSpPr>
          <p:nvPr/>
        </p:nvSpPr>
        <p:spPr>
          <a:xfrm>
            <a:off x="3187475" y="6400924"/>
            <a:ext cx="1643960" cy="442942"/>
          </a:xfrm>
          <a:prstGeom prst="rect">
            <a:avLst/>
          </a:prstGeom>
          <a:solidFill>
            <a:schemeClr val="bg1"/>
          </a:solidFill>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600" dirty="0">
                <a:latin typeface="Arial" panose="020B0604020202020204" pitchFamily="34" charset="0"/>
                <a:cs typeface="Arial" panose="020B0604020202020204" pitchFamily="34" charset="0"/>
              </a:rPr>
              <a:t>High Iron oxide over Sahel</a:t>
            </a:r>
          </a:p>
        </p:txBody>
      </p:sp>
      <p:sp>
        <p:nvSpPr>
          <p:cNvPr id="85" name="Title 1">
            <a:extLst>
              <a:ext uri="{FF2B5EF4-FFF2-40B4-BE49-F238E27FC236}">
                <a16:creationId xmlns:a16="http://schemas.microsoft.com/office/drawing/2014/main" id="{A83E87BC-36EA-4083-BE50-BDBD5AA5F2DF}"/>
              </a:ext>
            </a:extLst>
          </p:cNvPr>
          <p:cNvSpPr txBox="1">
            <a:spLocks/>
          </p:cNvSpPr>
          <p:nvPr/>
        </p:nvSpPr>
        <p:spPr>
          <a:xfrm>
            <a:off x="107638" y="5342581"/>
            <a:ext cx="784610" cy="442942"/>
          </a:xfrm>
          <a:prstGeom prst="rect">
            <a:avLst/>
          </a:prstGeom>
          <a:noFill/>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dirty="0">
                <a:latin typeface="Arial" panose="020B0604020202020204" pitchFamily="34" charset="0"/>
                <a:cs typeface="Arial" panose="020B0604020202020204" pitchFamily="34" charset="0"/>
              </a:rPr>
              <a:t>(April)</a:t>
            </a:r>
          </a:p>
        </p:txBody>
      </p:sp>
      <p:sp>
        <p:nvSpPr>
          <p:cNvPr id="86" name="Title 1">
            <a:extLst>
              <a:ext uri="{FF2B5EF4-FFF2-40B4-BE49-F238E27FC236}">
                <a16:creationId xmlns:a16="http://schemas.microsoft.com/office/drawing/2014/main" id="{17FF03A7-315D-4408-99A1-F6D2AFF69528}"/>
              </a:ext>
            </a:extLst>
          </p:cNvPr>
          <p:cNvSpPr txBox="1">
            <a:spLocks/>
          </p:cNvSpPr>
          <p:nvPr/>
        </p:nvSpPr>
        <p:spPr>
          <a:xfrm>
            <a:off x="11436760" y="5991180"/>
            <a:ext cx="784610" cy="442942"/>
          </a:xfrm>
          <a:prstGeom prst="rect">
            <a:avLst/>
          </a:prstGeom>
          <a:noFill/>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dirty="0">
                <a:latin typeface="Arial" panose="020B0604020202020204" pitchFamily="34" charset="0"/>
                <a:cs typeface="Arial" panose="020B0604020202020204" pitchFamily="34" charset="0"/>
              </a:rPr>
              <a:t>(Dec.)</a:t>
            </a:r>
          </a:p>
        </p:txBody>
      </p:sp>
      <p:sp>
        <p:nvSpPr>
          <p:cNvPr id="30" name="Oval 29">
            <a:extLst>
              <a:ext uri="{FF2B5EF4-FFF2-40B4-BE49-F238E27FC236}">
                <a16:creationId xmlns:a16="http://schemas.microsoft.com/office/drawing/2014/main" id="{7B85B944-7A21-476C-9CB2-3D7941DE622F}"/>
              </a:ext>
            </a:extLst>
          </p:cNvPr>
          <p:cNvSpPr/>
          <p:nvPr/>
        </p:nvSpPr>
        <p:spPr>
          <a:xfrm>
            <a:off x="1688350" y="3698069"/>
            <a:ext cx="335714" cy="262216"/>
          </a:xfrm>
          <a:prstGeom prst="ellipse">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1" name="Oval 30">
            <a:extLst>
              <a:ext uri="{FF2B5EF4-FFF2-40B4-BE49-F238E27FC236}">
                <a16:creationId xmlns:a16="http://schemas.microsoft.com/office/drawing/2014/main" id="{FEB62C54-AB1B-40EA-9F41-022AF0988097}"/>
              </a:ext>
            </a:extLst>
          </p:cNvPr>
          <p:cNvSpPr/>
          <p:nvPr/>
        </p:nvSpPr>
        <p:spPr>
          <a:xfrm>
            <a:off x="3721937" y="3556163"/>
            <a:ext cx="554787" cy="262216"/>
          </a:xfrm>
          <a:prstGeom prst="ellipse">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2" name="Oval 31">
            <a:extLst>
              <a:ext uri="{FF2B5EF4-FFF2-40B4-BE49-F238E27FC236}">
                <a16:creationId xmlns:a16="http://schemas.microsoft.com/office/drawing/2014/main" id="{3B22942F-73BB-4D83-893B-AD6574D0A69F}"/>
              </a:ext>
            </a:extLst>
          </p:cNvPr>
          <p:cNvSpPr/>
          <p:nvPr/>
        </p:nvSpPr>
        <p:spPr>
          <a:xfrm>
            <a:off x="2791691" y="4082304"/>
            <a:ext cx="251547" cy="227759"/>
          </a:xfrm>
          <a:prstGeom prst="ellipse">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 name="Title 1">
            <a:extLst>
              <a:ext uri="{FF2B5EF4-FFF2-40B4-BE49-F238E27FC236}">
                <a16:creationId xmlns:a16="http://schemas.microsoft.com/office/drawing/2014/main" id="{61B2DFDD-2721-FC76-6837-E57C49B1E723}"/>
              </a:ext>
            </a:extLst>
          </p:cNvPr>
          <p:cNvSpPr txBox="1">
            <a:spLocks/>
          </p:cNvSpPr>
          <p:nvPr/>
        </p:nvSpPr>
        <p:spPr>
          <a:xfrm>
            <a:off x="8650926" y="68045"/>
            <a:ext cx="3510333" cy="537496"/>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85750" indent="-285750">
              <a:lnSpc>
                <a:spcPct val="100000"/>
              </a:lnSpc>
              <a:buFont typeface="Arial" panose="020B0604020202020204" pitchFamily="34" charset="0"/>
              <a:buChar char="•"/>
            </a:pPr>
            <a:r>
              <a:rPr lang="en-US" sz="1600" dirty="0">
                <a:latin typeface="Arial" panose="020B0604020202020204" pitchFamily="34" charset="0"/>
                <a:cs typeface="Arial" panose="020B0604020202020204" pitchFamily="34" charset="0"/>
              </a:rPr>
              <a:t>Pixels of AOD&gt;1.0 used only</a:t>
            </a:r>
          </a:p>
          <a:p>
            <a:pPr marL="285750" indent="-285750">
              <a:lnSpc>
                <a:spcPct val="100000"/>
              </a:lnSpc>
              <a:buFont typeface="Arial" panose="020B0604020202020204" pitchFamily="34" charset="0"/>
              <a:buChar char="•"/>
            </a:pPr>
            <a:r>
              <a:rPr lang="en-US" sz="1600" dirty="0">
                <a:latin typeface="Arial" panose="020B0604020202020204" pitchFamily="34" charset="0"/>
                <a:cs typeface="Arial" panose="020B0604020202020204" pitchFamily="34" charset="0"/>
              </a:rPr>
              <a:t>01/01/2018 – 12/31/2018 (1 year)</a:t>
            </a:r>
          </a:p>
        </p:txBody>
      </p:sp>
      <p:sp>
        <p:nvSpPr>
          <p:cNvPr id="6" name="TextBox 5">
            <a:extLst>
              <a:ext uri="{FF2B5EF4-FFF2-40B4-BE49-F238E27FC236}">
                <a16:creationId xmlns:a16="http://schemas.microsoft.com/office/drawing/2014/main" id="{1DCD97B7-D9DE-F67D-A561-4D3B727C84C2}"/>
              </a:ext>
            </a:extLst>
          </p:cNvPr>
          <p:cNvSpPr txBox="1"/>
          <p:nvPr/>
        </p:nvSpPr>
        <p:spPr>
          <a:xfrm>
            <a:off x="350780" y="72474"/>
            <a:ext cx="6928589" cy="523220"/>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80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Climatology of dust species (Fe</a:t>
            </a:r>
            <a:r>
              <a:rPr kumimoji="0" lang="en-US" altLang="ko-KR" sz="2800" u="none" strike="noStrike" kern="1200" cap="none" spc="0" normalizeH="0" baseline="-2500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2</a:t>
            </a:r>
            <a:r>
              <a:rPr kumimoji="0" lang="en-US" altLang="ko-KR" sz="280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O</a:t>
            </a:r>
            <a:r>
              <a:rPr kumimoji="0" lang="en-US" altLang="ko-KR" sz="2800" u="none" strike="noStrike" kern="1200" cap="none" spc="0" normalizeH="0" baseline="-2500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3</a:t>
            </a:r>
            <a:r>
              <a:rPr kumimoji="0" lang="en-US" altLang="ko-KR" sz="280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ko-KR" sz="280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FeOOH</a:t>
            </a:r>
            <a:r>
              <a:rPr kumimoji="0" lang="en-US" altLang="ko-KR" sz="280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t>
            </a:r>
          </a:p>
        </p:txBody>
      </p:sp>
    </p:spTree>
    <p:extLst>
      <p:ext uri="{BB962C8B-B14F-4D97-AF65-F5344CB8AC3E}">
        <p14:creationId xmlns:p14="http://schemas.microsoft.com/office/powerpoint/2010/main" val="16858992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TextBox 50">
            <a:extLst>
              <a:ext uri="{FF2B5EF4-FFF2-40B4-BE49-F238E27FC236}">
                <a16:creationId xmlns:a16="http://schemas.microsoft.com/office/drawing/2014/main" id="{27CC9C4A-67BB-4FA9-AEDE-C82FFC39D033}"/>
              </a:ext>
            </a:extLst>
          </p:cNvPr>
          <p:cNvSpPr txBox="1"/>
          <p:nvPr/>
        </p:nvSpPr>
        <p:spPr>
          <a:xfrm>
            <a:off x="571500" y="1875775"/>
            <a:ext cx="4357208" cy="4909036"/>
          </a:xfrm>
          <a:prstGeom prst="rect">
            <a:avLst/>
          </a:prstGeom>
          <a:noFill/>
        </p:spPr>
        <p:txBody>
          <a:bodyPr wrap="square" rtlCol="0">
            <a:spAutoFit/>
          </a:bodyPr>
          <a:lstStyle/>
          <a:p>
            <a:pPr marL="285750" indent="-285750">
              <a:buFont typeface="Wingdings" panose="05000000000000000000" pitchFamily="2" charset="2"/>
              <a:buChar char="q"/>
            </a:pPr>
            <a:r>
              <a:rPr lang="en-US" sz="1400" kern="100" dirty="0">
                <a:effectLst/>
                <a:latin typeface="Arial" panose="020B0604020202020204" pitchFamily="34" charset="0"/>
                <a:ea typeface="Malgun Gothic" panose="020B0503020000020004" pitchFamily="34" charset="-127"/>
                <a:cs typeface="Arial" panose="020B0604020202020204" pitchFamily="34" charset="0"/>
              </a:rPr>
              <a:t>Sahara, Sahel, Middle East </a:t>
            </a:r>
            <a:r>
              <a:rPr lang="en-US" sz="1400" kern="100" dirty="0">
                <a:effectLst/>
                <a:latin typeface="Arial" panose="020B0604020202020204" pitchFamily="34" charset="0"/>
                <a:ea typeface="Malgun Gothic" panose="020B0503020000020004" pitchFamily="34" charset="-127"/>
                <a:cs typeface="Arial" panose="020B0604020202020204" pitchFamily="34" charset="0"/>
                <a:sym typeface="Wingdings" panose="05000000000000000000" pitchFamily="2" charset="2"/>
              </a:rPr>
              <a:t> </a:t>
            </a:r>
            <a:r>
              <a:rPr lang="en-US" sz="1400" kern="100" dirty="0">
                <a:effectLst/>
                <a:latin typeface="Arial" panose="020B0604020202020204" pitchFamily="34" charset="0"/>
                <a:ea typeface="Malgun Gothic" panose="020B0503020000020004" pitchFamily="34" charset="-127"/>
                <a:cs typeface="Arial" panose="020B0604020202020204" pitchFamily="34" charset="0"/>
              </a:rPr>
              <a:t>large variability</a:t>
            </a:r>
          </a:p>
          <a:p>
            <a:pPr marL="285750" indent="-285750">
              <a:buFont typeface="Wingdings" panose="05000000000000000000" pitchFamily="2" charset="2"/>
              <a:buChar char="q"/>
            </a:pPr>
            <a:endParaRPr lang="en-US" sz="1400" kern="100" dirty="0">
              <a:latin typeface="Arial" panose="020B0604020202020204" pitchFamily="34" charset="0"/>
              <a:ea typeface="Malgun Gothic" panose="020B0503020000020004" pitchFamily="34" charset="-127"/>
              <a:cs typeface="Arial" panose="020B0604020202020204" pitchFamily="34" charset="0"/>
            </a:endParaRPr>
          </a:p>
          <a:p>
            <a:pPr marL="285750" indent="-285750">
              <a:buFont typeface="Wingdings" panose="05000000000000000000" pitchFamily="2" charset="2"/>
              <a:buChar char="q"/>
            </a:pPr>
            <a:r>
              <a:rPr lang="en-US" sz="1400" kern="100" dirty="0">
                <a:effectLst/>
                <a:latin typeface="Arial" panose="020B0604020202020204" pitchFamily="34" charset="0"/>
                <a:ea typeface="Malgun Gothic" panose="020B0503020000020004" pitchFamily="34" charset="-127"/>
                <a:cs typeface="Arial" panose="020B0604020202020204" pitchFamily="34" charset="0"/>
              </a:rPr>
              <a:t>Sahel line (~20°N) hematite tendency</a:t>
            </a:r>
          </a:p>
          <a:p>
            <a:pPr marL="628650" lvl="1" indent="-171450">
              <a:buFont typeface="Arial" panose="020B0604020202020204" pitchFamily="34" charset="0"/>
              <a:buChar char="•"/>
            </a:pPr>
            <a:r>
              <a:rPr lang="en-US" sz="1200" kern="100" dirty="0">
                <a:latin typeface="Arial" panose="020B0604020202020204" pitchFamily="34" charset="0"/>
                <a:ea typeface="Malgun Gothic" panose="020B0503020000020004" pitchFamily="34" charset="-127"/>
                <a:cs typeface="Arial" panose="020B0604020202020204" pitchFamily="34" charset="0"/>
              </a:rPr>
              <a:t>EPIC: Mauritania &gt; Niger &gt; Mali &gt; </a:t>
            </a:r>
            <a:r>
              <a:rPr lang="en-US" sz="1200" kern="100" dirty="0" err="1">
                <a:effectLst/>
                <a:latin typeface="Arial" panose="020B0604020202020204" pitchFamily="34" charset="0"/>
                <a:ea typeface="Malgun Gothic" panose="020B0503020000020004" pitchFamily="34" charset="-127"/>
                <a:cs typeface="Arial" panose="020B0604020202020204" pitchFamily="34" charset="0"/>
              </a:rPr>
              <a:t>Bodélé</a:t>
            </a:r>
            <a:endParaRPr lang="en-US" sz="1200" kern="100" dirty="0">
              <a:latin typeface="Arial" panose="020B0604020202020204" pitchFamily="34" charset="0"/>
              <a:ea typeface="Malgun Gothic" panose="020B0503020000020004" pitchFamily="34" charset="-127"/>
              <a:cs typeface="Arial" panose="020B0604020202020204" pitchFamily="34" charset="0"/>
            </a:endParaRPr>
          </a:p>
          <a:p>
            <a:pPr marL="628650" lvl="1" indent="-171450">
              <a:buFont typeface="Arial" panose="020B0604020202020204" pitchFamily="34" charset="0"/>
              <a:buChar char="•"/>
            </a:pPr>
            <a:r>
              <a:rPr lang="en-US" sz="1200" kern="100" dirty="0">
                <a:latin typeface="Arial" panose="020B0604020202020204" pitchFamily="34" charset="0"/>
                <a:ea typeface="Malgun Gothic" panose="020B0503020000020004" pitchFamily="34" charset="-127"/>
                <a:cs typeface="Arial" panose="020B0604020202020204" pitchFamily="34" charset="0"/>
              </a:rPr>
              <a:t>Di </a:t>
            </a:r>
            <a:r>
              <a:rPr lang="en-US" sz="1200" kern="100" dirty="0" err="1">
                <a:latin typeface="Arial" panose="020B0604020202020204" pitchFamily="34" charset="0"/>
                <a:ea typeface="Malgun Gothic" panose="020B0503020000020004" pitchFamily="34" charset="-127"/>
                <a:cs typeface="Arial" panose="020B0604020202020204" pitchFamily="34" charset="0"/>
              </a:rPr>
              <a:t>Biagio</a:t>
            </a:r>
            <a:r>
              <a:rPr lang="en-US" sz="1200" kern="100" dirty="0">
                <a:latin typeface="Arial" panose="020B0604020202020204" pitchFamily="34" charset="0"/>
                <a:ea typeface="Malgun Gothic" panose="020B0503020000020004" pitchFamily="34" charset="-127"/>
                <a:cs typeface="Arial" panose="020B0604020202020204" pitchFamily="34" charset="0"/>
              </a:rPr>
              <a:t>: (3.3%) &gt; (2.3%) &gt; (2.0%) &gt; (0.7%)</a:t>
            </a:r>
            <a:endParaRPr lang="en-US" sz="1200" kern="100" dirty="0">
              <a:effectLst/>
              <a:latin typeface="Arial" panose="020B0604020202020204" pitchFamily="34" charset="0"/>
              <a:ea typeface="Malgun Gothic" panose="020B0503020000020004" pitchFamily="34" charset="-127"/>
              <a:cs typeface="Arial" panose="020B0604020202020204" pitchFamily="34" charset="0"/>
            </a:endParaRPr>
          </a:p>
          <a:p>
            <a:pPr marL="285750" indent="-285750">
              <a:buFont typeface="Wingdings" panose="05000000000000000000" pitchFamily="2" charset="2"/>
              <a:buChar char="q"/>
            </a:pPr>
            <a:endParaRPr lang="en-US" sz="1400" kern="100" dirty="0">
              <a:effectLst/>
              <a:latin typeface="Arial" panose="020B0604020202020204" pitchFamily="34" charset="0"/>
              <a:ea typeface="Malgun Gothic" panose="020B0503020000020004" pitchFamily="34" charset="-127"/>
              <a:cs typeface="Arial" panose="020B0604020202020204" pitchFamily="34" charset="0"/>
            </a:endParaRPr>
          </a:p>
          <a:p>
            <a:pPr marL="285750" indent="-285750">
              <a:buFont typeface="Wingdings" panose="05000000000000000000" pitchFamily="2" charset="2"/>
              <a:buChar char="q"/>
            </a:pPr>
            <a:r>
              <a:rPr lang="en-US" sz="1400" kern="100" dirty="0">
                <a:latin typeface="Arial" panose="020B0604020202020204" pitchFamily="34" charset="0"/>
                <a:ea typeface="Malgun Gothic" panose="020B0503020000020004" pitchFamily="34" charset="-127"/>
                <a:cs typeface="Arial" panose="020B0604020202020204" pitchFamily="34" charset="0"/>
              </a:rPr>
              <a:t>Niger (Lafon et al., 2004)</a:t>
            </a:r>
          </a:p>
          <a:p>
            <a:pPr marL="628650" lvl="1" indent="-171450">
              <a:buFont typeface="Arial" panose="020B0604020202020204" pitchFamily="34" charset="0"/>
              <a:buChar char="•"/>
            </a:pPr>
            <a:r>
              <a:rPr lang="en-US" sz="1200" kern="100" dirty="0">
                <a:latin typeface="Arial" panose="020B0604020202020204" pitchFamily="34" charset="0"/>
                <a:ea typeface="Malgun Gothic" panose="020B0503020000020004" pitchFamily="34" charset="-127"/>
                <a:cs typeface="Arial" panose="020B0604020202020204" pitchFamily="34" charset="0"/>
              </a:rPr>
              <a:t>Harmattan (11-3): 2.8% iron oxide </a:t>
            </a:r>
            <a:r>
              <a:rPr lang="en-US" sz="1200" kern="100" dirty="0">
                <a:latin typeface="Arial" panose="020B0604020202020204" pitchFamily="34" charset="0"/>
                <a:ea typeface="Malgun Gothic" panose="020B0503020000020004" pitchFamily="34" charset="-127"/>
                <a:cs typeface="Arial" panose="020B0604020202020204" pitchFamily="34" charset="0"/>
                <a:sym typeface="Wingdings" panose="05000000000000000000" pitchFamily="2" charset="2"/>
              </a:rPr>
              <a:t> agrees</a:t>
            </a:r>
            <a:endParaRPr lang="en-US" sz="1200" kern="100" dirty="0">
              <a:latin typeface="Arial" panose="020B0604020202020204" pitchFamily="34" charset="0"/>
              <a:ea typeface="Malgun Gothic" panose="020B0503020000020004" pitchFamily="34" charset="-127"/>
              <a:cs typeface="Arial" panose="020B0604020202020204" pitchFamily="34" charset="0"/>
            </a:endParaRPr>
          </a:p>
          <a:p>
            <a:pPr marL="628650" lvl="1" indent="-171450">
              <a:buFont typeface="Arial" panose="020B0604020202020204" pitchFamily="34" charset="0"/>
              <a:buChar char="•"/>
            </a:pPr>
            <a:r>
              <a:rPr lang="en-US" sz="1200" kern="100" dirty="0">
                <a:latin typeface="Arial" panose="020B0604020202020204" pitchFamily="34" charset="0"/>
                <a:ea typeface="Malgun Gothic" panose="020B0503020000020004" pitchFamily="34" charset="-127"/>
                <a:cs typeface="Arial" panose="020B0604020202020204" pitchFamily="34" charset="0"/>
              </a:rPr>
              <a:t>Local erosion (5-7): 5.0% (±0.4) iron oxide</a:t>
            </a:r>
          </a:p>
          <a:p>
            <a:pPr lvl="2"/>
            <a:r>
              <a:rPr lang="en-US" sz="1200" kern="100" dirty="0">
                <a:latin typeface="Arial" panose="020B0604020202020204" pitchFamily="34" charset="0"/>
                <a:ea typeface="Malgun Gothic" panose="020B0503020000020004" pitchFamily="34" charset="-127"/>
                <a:cs typeface="Arial" panose="020B0604020202020204" pitchFamily="34" charset="0"/>
                <a:sym typeface="Wingdings" panose="05000000000000000000" pitchFamily="2" charset="2"/>
              </a:rPr>
              <a:t> Possibly due to rain, MAIAC did not catch</a:t>
            </a:r>
          </a:p>
          <a:p>
            <a:pPr marL="1085850" lvl="2" indent="-171450">
              <a:buFont typeface="Wingdings" panose="05000000000000000000" pitchFamily="2" charset="2"/>
              <a:buChar char="q"/>
            </a:pPr>
            <a:endParaRPr lang="en-US" sz="1100" kern="100" dirty="0">
              <a:effectLst/>
              <a:latin typeface="Arial" panose="020B0604020202020204" pitchFamily="34" charset="0"/>
              <a:ea typeface="Malgun Gothic" panose="020B0503020000020004" pitchFamily="34" charset="-127"/>
              <a:cs typeface="Arial" panose="020B0604020202020204" pitchFamily="34" charset="0"/>
            </a:endParaRPr>
          </a:p>
          <a:p>
            <a:pPr marL="285750" indent="-285750">
              <a:buFont typeface="Wingdings" panose="05000000000000000000" pitchFamily="2" charset="2"/>
              <a:buChar char="q"/>
            </a:pPr>
            <a:r>
              <a:rPr lang="en-US" sz="1400" kern="100" dirty="0" err="1">
                <a:effectLst/>
                <a:latin typeface="Arial" panose="020B0604020202020204" pitchFamily="34" charset="0"/>
                <a:ea typeface="Malgun Gothic" panose="020B0503020000020004" pitchFamily="34" charset="-127"/>
                <a:cs typeface="Arial" panose="020B0604020202020204" pitchFamily="34" charset="0"/>
              </a:rPr>
              <a:t>Bodélé</a:t>
            </a:r>
            <a:r>
              <a:rPr lang="en-US" sz="1400" kern="100" dirty="0">
                <a:latin typeface="Arial" panose="020B0604020202020204" pitchFamily="34" charset="0"/>
                <a:ea typeface="Malgun Gothic" panose="020B0503020000020004" pitchFamily="34" charset="-127"/>
                <a:cs typeface="Arial" panose="020B0604020202020204" pitchFamily="34" charset="0"/>
              </a:rPr>
              <a:t>:</a:t>
            </a:r>
          </a:p>
          <a:p>
            <a:pPr marL="628650" lvl="1" indent="-171450">
              <a:buFont typeface="Arial" panose="020B0604020202020204" pitchFamily="34" charset="0"/>
              <a:buChar char="•"/>
            </a:pPr>
            <a:r>
              <a:rPr lang="en-US" sz="1200" kern="100" dirty="0">
                <a:latin typeface="Arial" panose="020B0604020202020204" pitchFamily="34" charset="0"/>
                <a:ea typeface="Malgun Gothic" panose="020B0503020000020004" pitchFamily="34" charset="-127"/>
                <a:cs typeface="Arial" panose="020B0604020202020204" pitchFamily="34" charset="0"/>
              </a:rPr>
              <a:t>EPIC: consistently low hematite (&lt;1.4%)</a:t>
            </a:r>
          </a:p>
          <a:p>
            <a:pPr marL="628650" lvl="1" indent="-171450">
              <a:buFont typeface="Arial" panose="020B0604020202020204" pitchFamily="34" charset="0"/>
              <a:buChar char="•"/>
            </a:pPr>
            <a:r>
              <a:rPr lang="en-US" sz="1200" kern="100" dirty="0">
                <a:latin typeface="Arial" panose="020B0604020202020204" pitchFamily="34" charset="0"/>
                <a:ea typeface="Malgun Gothic" panose="020B0503020000020004" pitchFamily="34" charset="-127"/>
                <a:cs typeface="Arial" panose="020B0604020202020204" pitchFamily="34" charset="0"/>
              </a:rPr>
              <a:t>Di </a:t>
            </a:r>
            <a:r>
              <a:rPr lang="en-US" sz="1200" kern="100" dirty="0" err="1">
                <a:latin typeface="Arial" panose="020B0604020202020204" pitchFamily="34" charset="0"/>
                <a:ea typeface="Malgun Gothic" panose="020B0503020000020004" pitchFamily="34" charset="-127"/>
                <a:cs typeface="Arial" panose="020B0604020202020204" pitchFamily="34" charset="0"/>
              </a:rPr>
              <a:t>Biagio</a:t>
            </a:r>
            <a:r>
              <a:rPr lang="en-US" sz="1200" kern="100" dirty="0">
                <a:latin typeface="Arial" panose="020B0604020202020204" pitchFamily="34" charset="0"/>
                <a:ea typeface="Malgun Gothic" panose="020B0503020000020004" pitchFamily="34" charset="-127"/>
                <a:cs typeface="Arial" panose="020B0604020202020204" pitchFamily="34" charset="0"/>
              </a:rPr>
              <a:t>: 0.7% hematite</a:t>
            </a:r>
          </a:p>
          <a:p>
            <a:pPr marL="285750" indent="-285750">
              <a:buFont typeface="Wingdings" panose="05000000000000000000" pitchFamily="2" charset="2"/>
              <a:buChar char="q"/>
            </a:pPr>
            <a:endParaRPr lang="en-US" sz="1400" kern="100" dirty="0">
              <a:effectLst/>
              <a:latin typeface="Arial" panose="020B0604020202020204" pitchFamily="34" charset="0"/>
              <a:ea typeface="Malgun Gothic" panose="020B0503020000020004" pitchFamily="34" charset="-127"/>
              <a:cs typeface="Arial" panose="020B0604020202020204" pitchFamily="34" charset="0"/>
            </a:endParaRPr>
          </a:p>
          <a:p>
            <a:pPr marL="285750" indent="-285750">
              <a:buFont typeface="Wingdings" panose="05000000000000000000" pitchFamily="2" charset="2"/>
              <a:buChar char="q"/>
            </a:pPr>
            <a:r>
              <a:rPr lang="en-US" sz="1400" kern="100" dirty="0">
                <a:effectLst/>
                <a:latin typeface="Arial" panose="020B0604020202020204" pitchFamily="34" charset="0"/>
                <a:ea typeface="Malgun Gothic" panose="020B0503020000020004" pitchFamily="34" charset="-127"/>
                <a:cs typeface="Arial" panose="020B0604020202020204" pitchFamily="34" charset="0"/>
              </a:rPr>
              <a:t>Saudi Arabia, Kuwait:</a:t>
            </a:r>
          </a:p>
          <a:p>
            <a:pPr marL="628650" lvl="1" indent="-171450">
              <a:buFont typeface="Arial" panose="020B0604020202020204" pitchFamily="34" charset="0"/>
              <a:buChar char="•"/>
            </a:pPr>
            <a:r>
              <a:rPr lang="en-US" sz="1200" kern="100" dirty="0">
                <a:latin typeface="Arial" panose="020B0604020202020204" pitchFamily="34" charset="0"/>
                <a:ea typeface="Malgun Gothic" panose="020B0503020000020004" pitchFamily="34" charset="-127"/>
                <a:cs typeface="Arial" panose="020B0604020202020204" pitchFamily="34" charset="0"/>
              </a:rPr>
              <a:t>Shamal season (6-9): northwesterly wind</a:t>
            </a:r>
          </a:p>
          <a:p>
            <a:pPr lvl="2"/>
            <a:r>
              <a:rPr lang="en-US" sz="1200" kern="100" dirty="0">
                <a:latin typeface="Arial" panose="020B0604020202020204" pitchFamily="34" charset="0"/>
                <a:ea typeface="Malgun Gothic" panose="020B0503020000020004" pitchFamily="34" charset="-127"/>
                <a:cs typeface="Arial" panose="020B0604020202020204" pitchFamily="34" charset="0"/>
                <a:sym typeface="Wingdings" panose="05000000000000000000" pitchFamily="2" charset="2"/>
              </a:rPr>
              <a:t> hematite, goethite reversed</a:t>
            </a:r>
            <a:r>
              <a:rPr lang="en-US" sz="1200" kern="100" dirty="0">
                <a:latin typeface="Arial" panose="020B0604020202020204" pitchFamily="34" charset="0"/>
                <a:ea typeface="Malgun Gothic" panose="020B0503020000020004" pitchFamily="34" charset="-127"/>
                <a:cs typeface="Arial" panose="020B0604020202020204" pitchFamily="34" charset="0"/>
              </a:rPr>
              <a:t> </a:t>
            </a:r>
            <a:endParaRPr lang="en-US" sz="1200" kern="100" dirty="0">
              <a:effectLst/>
              <a:latin typeface="Arial" panose="020B0604020202020204" pitchFamily="34" charset="0"/>
              <a:ea typeface="Malgun Gothic" panose="020B0503020000020004" pitchFamily="34" charset="-127"/>
              <a:cs typeface="Arial" panose="020B0604020202020204" pitchFamily="34" charset="0"/>
            </a:endParaRPr>
          </a:p>
          <a:p>
            <a:pPr marL="285750" indent="-285750">
              <a:buFont typeface="Wingdings" panose="05000000000000000000" pitchFamily="2" charset="2"/>
              <a:buChar char="q"/>
            </a:pPr>
            <a:endParaRPr lang="en-US" sz="1400" kern="100" dirty="0">
              <a:latin typeface="Arial" panose="020B0604020202020204" pitchFamily="34" charset="0"/>
              <a:ea typeface="Malgun Gothic" panose="020B0503020000020004" pitchFamily="34" charset="-127"/>
              <a:cs typeface="Arial" panose="020B0604020202020204" pitchFamily="34" charset="0"/>
            </a:endParaRPr>
          </a:p>
          <a:p>
            <a:pPr marL="285750" indent="-285750">
              <a:buFont typeface="Wingdings" panose="05000000000000000000" pitchFamily="2" charset="2"/>
              <a:buChar char="q"/>
            </a:pPr>
            <a:r>
              <a:rPr lang="en-US" sz="1400" kern="100" dirty="0">
                <a:effectLst/>
                <a:latin typeface="Arial" panose="020B0604020202020204" pitchFamily="34" charset="0"/>
                <a:ea typeface="Malgun Gothic" panose="020B0503020000020004" pitchFamily="34" charset="-127"/>
                <a:cs typeface="Arial" panose="020B0604020202020204" pitchFamily="34" charset="0"/>
              </a:rPr>
              <a:t>Gobi, Taklimakan:</a:t>
            </a:r>
          </a:p>
          <a:p>
            <a:pPr marL="628650" lvl="1" indent="-171450">
              <a:buFont typeface="Arial" panose="020B0604020202020204" pitchFamily="34" charset="0"/>
              <a:buChar char="•"/>
            </a:pPr>
            <a:r>
              <a:rPr lang="en-US" sz="1200" kern="100" dirty="0">
                <a:latin typeface="Arial" panose="020B0604020202020204" pitchFamily="34" charset="0"/>
                <a:ea typeface="Malgun Gothic" panose="020B0503020000020004" pitchFamily="34" charset="-127"/>
                <a:cs typeface="Arial" panose="020B0604020202020204" pitchFamily="34" charset="0"/>
              </a:rPr>
              <a:t>Hm/Gt ratio ~ 0.55 observed </a:t>
            </a:r>
            <a:r>
              <a:rPr lang="en-US" sz="1200" kern="100" dirty="0">
                <a:effectLst/>
                <a:latin typeface="Arial" panose="020B0604020202020204" pitchFamily="34" charset="0"/>
                <a:ea typeface="Malgun Gothic" panose="020B0503020000020004" pitchFamily="34" charset="-127"/>
                <a:cs typeface="Arial" panose="020B0604020202020204" pitchFamily="34" charset="0"/>
              </a:rPr>
              <a:t>(Shen et al., 2006)</a:t>
            </a:r>
            <a:endParaRPr lang="en-US" sz="1200" kern="100" dirty="0">
              <a:latin typeface="Arial" panose="020B0604020202020204" pitchFamily="34" charset="0"/>
              <a:ea typeface="Malgun Gothic" panose="020B0503020000020004" pitchFamily="34" charset="-127"/>
              <a:cs typeface="Arial" panose="020B0604020202020204" pitchFamily="34" charset="0"/>
            </a:endParaRPr>
          </a:p>
          <a:p>
            <a:pPr marL="742950" lvl="1" indent="-285750">
              <a:buFont typeface="Wingdings" panose="05000000000000000000" pitchFamily="2" charset="2"/>
              <a:buChar char="q"/>
            </a:pPr>
            <a:endParaRPr lang="en-US" sz="1400" kern="100" dirty="0">
              <a:latin typeface="Arial" panose="020B0604020202020204" pitchFamily="34" charset="0"/>
              <a:ea typeface="Malgun Gothic" panose="020B0503020000020004" pitchFamily="34" charset="-127"/>
              <a:cs typeface="Arial" panose="020B0604020202020204" pitchFamily="34" charset="0"/>
            </a:endParaRPr>
          </a:p>
          <a:p>
            <a:pPr marL="285750" indent="-285750">
              <a:buFont typeface="Wingdings" panose="05000000000000000000" pitchFamily="2" charset="2"/>
              <a:buChar char="q"/>
            </a:pPr>
            <a:r>
              <a:rPr lang="en-US" sz="1400" kern="100" dirty="0">
                <a:effectLst/>
                <a:latin typeface="Arial" panose="020B0604020202020204" pitchFamily="34" charset="0"/>
                <a:ea typeface="Malgun Gothic" panose="020B0503020000020004" pitchFamily="34" charset="-127"/>
                <a:cs typeface="Arial" panose="020B0604020202020204" pitchFamily="34" charset="0"/>
              </a:rPr>
              <a:t>Arizona, Australia: may contain smoke cases, but case study agreed with dashed line range.</a:t>
            </a:r>
          </a:p>
        </p:txBody>
      </p:sp>
      <p:grpSp>
        <p:nvGrpSpPr>
          <p:cNvPr id="25" name="Group 24">
            <a:extLst>
              <a:ext uri="{FF2B5EF4-FFF2-40B4-BE49-F238E27FC236}">
                <a16:creationId xmlns:a16="http://schemas.microsoft.com/office/drawing/2014/main" id="{1285BBAD-3C3E-4C35-8B60-30194A1849EF}"/>
              </a:ext>
            </a:extLst>
          </p:cNvPr>
          <p:cNvGrpSpPr>
            <a:grpSpLocks noChangeAspect="1"/>
          </p:cNvGrpSpPr>
          <p:nvPr/>
        </p:nvGrpSpPr>
        <p:grpSpPr>
          <a:xfrm>
            <a:off x="5078591" y="0"/>
            <a:ext cx="6764249" cy="6768593"/>
            <a:chOff x="3248891" y="96416"/>
            <a:chExt cx="5622747" cy="5626358"/>
          </a:xfrm>
        </p:grpSpPr>
        <p:pic>
          <p:nvPicPr>
            <p:cNvPr id="26" name="Picture 25" descr="Chart, surface chart&#10;&#10;Description automatically generated">
              <a:extLst>
                <a:ext uri="{FF2B5EF4-FFF2-40B4-BE49-F238E27FC236}">
                  <a16:creationId xmlns:a16="http://schemas.microsoft.com/office/drawing/2014/main" id="{8BC1BA35-918C-4CA1-8F06-D47EA2F748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48891" y="96417"/>
              <a:ext cx="1405687" cy="1406590"/>
            </a:xfrm>
            <a:prstGeom prst="rect">
              <a:avLst/>
            </a:prstGeom>
          </p:spPr>
        </p:pic>
        <p:pic>
          <p:nvPicPr>
            <p:cNvPr id="27" name="Picture 26" descr="Chart, line chart&#10;&#10;Description automatically generated">
              <a:extLst>
                <a:ext uri="{FF2B5EF4-FFF2-40B4-BE49-F238E27FC236}">
                  <a16:creationId xmlns:a16="http://schemas.microsoft.com/office/drawing/2014/main" id="{23456538-BA37-408C-B2C7-7A74DDD1B4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54578" y="96417"/>
              <a:ext cx="1405687" cy="1406590"/>
            </a:xfrm>
            <a:prstGeom prst="rect">
              <a:avLst/>
            </a:prstGeom>
          </p:spPr>
        </p:pic>
        <p:pic>
          <p:nvPicPr>
            <p:cNvPr id="28" name="Picture 27" descr="Chart&#10;&#10;Description automatically generated">
              <a:extLst>
                <a:ext uri="{FF2B5EF4-FFF2-40B4-BE49-F238E27FC236}">
                  <a16:creationId xmlns:a16="http://schemas.microsoft.com/office/drawing/2014/main" id="{53A905CB-F2ED-4FA3-A3E8-214C47CB75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60264" y="96416"/>
              <a:ext cx="1405687" cy="1406590"/>
            </a:xfrm>
            <a:prstGeom prst="rect">
              <a:avLst/>
            </a:prstGeom>
          </p:spPr>
        </p:pic>
        <p:pic>
          <p:nvPicPr>
            <p:cNvPr id="29" name="Picture 28" descr="Chart, surface chart&#10;&#10;Description automatically generated">
              <a:extLst>
                <a:ext uri="{FF2B5EF4-FFF2-40B4-BE49-F238E27FC236}">
                  <a16:creationId xmlns:a16="http://schemas.microsoft.com/office/drawing/2014/main" id="{A8B3A483-16F4-4C5C-BA1C-67CE37F35CF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65951" y="96417"/>
              <a:ext cx="1405687" cy="1406590"/>
            </a:xfrm>
            <a:prstGeom prst="rect">
              <a:avLst/>
            </a:prstGeom>
          </p:spPr>
        </p:pic>
        <p:pic>
          <p:nvPicPr>
            <p:cNvPr id="30" name="Picture 29" descr="Chart, surface chart&#10;&#10;Description automatically generated">
              <a:extLst>
                <a:ext uri="{FF2B5EF4-FFF2-40B4-BE49-F238E27FC236}">
                  <a16:creationId xmlns:a16="http://schemas.microsoft.com/office/drawing/2014/main" id="{2B1BC122-2136-4ED8-A8F3-7F5C9B0DC18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48891" y="1503006"/>
              <a:ext cx="1405687" cy="1406590"/>
            </a:xfrm>
            <a:prstGeom prst="rect">
              <a:avLst/>
            </a:prstGeom>
          </p:spPr>
        </p:pic>
        <p:pic>
          <p:nvPicPr>
            <p:cNvPr id="31" name="Picture 30" descr="Chart, surface chart&#10;&#10;Description automatically generated">
              <a:extLst>
                <a:ext uri="{FF2B5EF4-FFF2-40B4-BE49-F238E27FC236}">
                  <a16:creationId xmlns:a16="http://schemas.microsoft.com/office/drawing/2014/main" id="{B3283BFA-F4FF-4B0B-81CB-47168590081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54578" y="1503006"/>
              <a:ext cx="1405687" cy="1406590"/>
            </a:xfrm>
            <a:prstGeom prst="rect">
              <a:avLst/>
            </a:prstGeom>
          </p:spPr>
        </p:pic>
        <p:pic>
          <p:nvPicPr>
            <p:cNvPr id="32" name="Picture 31" descr="Chart, surface chart&#10;&#10;Description automatically generated">
              <a:extLst>
                <a:ext uri="{FF2B5EF4-FFF2-40B4-BE49-F238E27FC236}">
                  <a16:creationId xmlns:a16="http://schemas.microsoft.com/office/drawing/2014/main" id="{3856F665-4077-4B0B-A272-09603923792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060264" y="1503006"/>
              <a:ext cx="1405687" cy="1406590"/>
            </a:xfrm>
            <a:prstGeom prst="rect">
              <a:avLst/>
            </a:prstGeom>
          </p:spPr>
        </p:pic>
        <p:pic>
          <p:nvPicPr>
            <p:cNvPr id="33" name="Picture 32" descr="Chart, surface chart&#10;&#10;Description automatically generated">
              <a:extLst>
                <a:ext uri="{FF2B5EF4-FFF2-40B4-BE49-F238E27FC236}">
                  <a16:creationId xmlns:a16="http://schemas.microsoft.com/office/drawing/2014/main" id="{3376B788-D0C4-4FEA-A65E-EBE54D9EA38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465951" y="1503006"/>
              <a:ext cx="1405687" cy="1406590"/>
            </a:xfrm>
            <a:prstGeom prst="rect">
              <a:avLst/>
            </a:prstGeom>
          </p:spPr>
        </p:pic>
        <p:pic>
          <p:nvPicPr>
            <p:cNvPr id="34" name="Picture 33" descr="Chart&#10;&#10;Description automatically generated">
              <a:extLst>
                <a:ext uri="{FF2B5EF4-FFF2-40B4-BE49-F238E27FC236}">
                  <a16:creationId xmlns:a16="http://schemas.microsoft.com/office/drawing/2014/main" id="{6BA7CF04-3A6B-4383-AC65-CB76419C999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248891" y="2909595"/>
              <a:ext cx="1405687" cy="1406590"/>
            </a:xfrm>
            <a:prstGeom prst="rect">
              <a:avLst/>
            </a:prstGeom>
          </p:spPr>
        </p:pic>
        <p:pic>
          <p:nvPicPr>
            <p:cNvPr id="35" name="Picture 34" descr="Chart&#10;&#10;Description automatically generated">
              <a:extLst>
                <a:ext uri="{FF2B5EF4-FFF2-40B4-BE49-F238E27FC236}">
                  <a16:creationId xmlns:a16="http://schemas.microsoft.com/office/drawing/2014/main" id="{195F4742-D624-467D-A316-D206FDCA69D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654578" y="2909595"/>
              <a:ext cx="1405687" cy="1406590"/>
            </a:xfrm>
            <a:prstGeom prst="rect">
              <a:avLst/>
            </a:prstGeom>
          </p:spPr>
        </p:pic>
        <p:pic>
          <p:nvPicPr>
            <p:cNvPr id="36" name="Picture 35" descr="Chart&#10;&#10;Description automatically generated">
              <a:extLst>
                <a:ext uri="{FF2B5EF4-FFF2-40B4-BE49-F238E27FC236}">
                  <a16:creationId xmlns:a16="http://schemas.microsoft.com/office/drawing/2014/main" id="{58214FB3-0CF7-4E66-88C4-AB664826FA3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060264" y="2909595"/>
              <a:ext cx="1405687" cy="1406590"/>
            </a:xfrm>
            <a:prstGeom prst="rect">
              <a:avLst/>
            </a:prstGeom>
          </p:spPr>
        </p:pic>
        <p:pic>
          <p:nvPicPr>
            <p:cNvPr id="37" name="Picture 36" descr="Chart&#10;&#10;Description automatically generated">
              <a:extLst>
                <a:ext uri="{FF2B5EF4-FFF2-40B4-BE49-F238E27FC236}">
                  <a16:creationId xmlns:a16="http://schemas.microsoft.com/office/drawing/2014/main" id="{B4E9869E-AA60-4E73-8E35-EF1D173E0912}"/>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465951" y="2909595"/>
              <a:ext cx="1405687" cy="1406590"/>
            </a:xfrm>
            <a:prstGeom prst="rect">
              <a:avLst/>
            </a:prstGeom>
          </p:spPr>
        </p:pic>
        <p:pic>
          <p:nvPicPr>
            <p:cNvPr id="38" name="Picture 37" descr="Chart, surface chart&#10;&#10;Description automatically generated">
              <a:extLst>
                <a:ext uri="{FF2B5EF4-FFF2-40B4-BE49-F238E27FC236}">
                  <a16:creationId xmlns:a16="http://schemas.microsoft.com/office/drawing/2014/main" id="{DF3E266D-EBB2-4274-B708-BDC15817C1E8}"/>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248891" y="4316184"/>
              <a:ext cx="1405687" cy="1406590"/>
            </a:xfrm>
            <a:prstGeom prst="rect">
              <a:avLst/>
            </a:prstGeom>
          </p:spPr>
        </p:pic>
        <p:pic>
          <p:nvPicPr>
            <p:cNvPr id="39" name="Picture 38" descr="Chart, line chart&#10;&#10;Description automatically generated">
              <a:extLst>
                <a:ext uri="{FF2B5EF4-FFF2-40B4-BE49-F238E27FC236}">
                  <a16:creationId xmlns:a16="http://schemas.microsoft.com/office/drawing/2014/main" id="{CEB8A9D3-0E91-4246-94BE-3C6682221426}"/>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654578" y="4316184"/>
              <a:ext cx="1405687" cy="1406590"/>
            </a:xfrm>
            <a:prstGeom prst="rect">
              <a:avLst/>
            </a:prstGeom>
          </p:spPr>
        </p:pic>
        <p:pic>
          <p:nvPicPr>
            <p:cNvPr id="40" name="Picture 39" descr="Chart&#10;&#10;Description automatically generated">
              <a:extLst>
                <a:ext uri="{FF2B5EF4-FFF2-40B4-BE49-F238E27FC236}">
                  <a16:creationId xmlns:a16="http://schemas.microsoft.com/office/drawing/2014/main" id="{14DC0BE1-7DE7-45C4-97DD-02DE3D03AAEB}"/>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060264" y="4316184"/>
              <a:ext cx="1405687" cy="1406590"/>
            </a:xfrm>
            <a:prstGeom prst="rect">
              <a:avLst/>
            </a:prstGeom>
          </p:spPr>
        </p:pic>
        <p:cxnSp>
          <p:nvCxnSpPr>
            <p:cNvPr id="41" name="Straight Arrow Connector 40">
              <a:extLst>
                <a:ext uri="{FF2B5EF4-FFF2-40B4-BE49-F238E27FC236}">
                  <a16:creationId xmlns:a16="http://schemas.microsoft.com/office/drawing/2014/main" id="{63E5C523-C502-4CDD-A957-6A69379BFACC}"/>
                </a:ext>
              </a:extLst>
            </p:cNvPr>
            <p:cNvCxnSpPr>
              <a:cxnSpLocks/>
            </p:cNvCxnSpPr>
            <p:nvPr/>
          </p:nvCxnSpPr>
          <p:spPr>
            <a:xfrm>
              <a:off x="8632861" y="695887"/>
              <a:ext cx="0" cy="3286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9FCA8413-6343-49B9-B18D-CC2BEE3FE2A4}"/>
                </a:ext>
              </a:extLst>
            </p:cNvPr>
            <p:cNvSpPr txBox="1"/>
            <p:nvPr/>
          </p:nvSpPr>
          <p:spPr>
            <a:xfrm>
              <a:off x="7708904" y="485397"/>
              <a:ext cx="1161352" cy="211066"/>
            </a:xfrm>
            <a:prstGeom prst="rect">
              <a:avLst/>
            </a:prstGeom>
            <a:noFill/>
          </p:spPr>
          <p:txBody>
            <a:bodyPr wrap="square" rtlCol="0">
              <a:spAutoFit/>
            </a:bodyPr>
            <a:lstStyle/>
            <a:p>
              <a:r>
                <a:rPr lang="en-US" sz="1050" dirty="0">
                  <a:latin typeface="Helvetica" panose="020B0604020202020204" pitchFamily="34" charset="0"/>
                  <a:cs typeface="Helvetica" panose="020B0604020202020204" pitchFamily="34" charset="0"/>
                </a:rPr>
                <a:t>Hematite = Goethite</a:t>
              </a:r>
            </a:p>
          </p:txBody>
        </p:sp>
        <p:sp>
          <p:nvSpPr>
            <p:cNvPr id="43" name="TextBox 42">
              <a:extLst>
                <a:ext uri="{FF2B5EF4-FFF2-40B4-BE49-F238E27FC236}">
                  <a16:creationId xmlns:a16="http://schemas.microsoft.com/office/drawing/2014/main" id="{C75E7AB8-0F94-4D09-B110-E5B9A44AAFC0}"/>
                </a:ext>
              </a:extLst>
            </p:cNvPr>
            <p:cNvSpPr txBox="1"/>
            <p:nvPr/>
          </p:nvSpPr>
          <p:spPr>
            <a:xfrm>
              <a:off x="7526358" y="4422964"/>
              <a:ext cx="1343898" cy="358173"/>
            </a:xfrm>
            <a:prstGeom prst="rect">
              <a:avLst/>
            </a:prstGeom>
            <a:noFill/>
          </p:spPr>
          <p:txBody>
            <a:bodyPr wrap="square" rtlCol="0">
              <a:spAutoFit/>
            </a:bodyPr>
            <a:lstStyle/>
            <a:p>
              <a:r>
                <a:rPr lang="en-US" sz="1100" dirty="0">
                  <a:latin typeface="Arial" panose="020B0604020202020204" pitchFamily="34" charset="0"/>
                  <a:cs typeface="Arial" panose="020B0604020202020204" pitchFamily="34" charset="0"/>
                </a:rPr>
                <a:t>* Invisible dashed line of Goethite = 0.0</a:t>
              </a:r>
            </a:p>
          </p:txBody>
        </p:sp>
      </p:grpSp>
      <p:sp>
        <p:nvSpPr>
          <p:cNvPr id="44" name="TextBox 43">
            <a:extLst>
              <a:ext uri="{FF2B5EF4-FFF2-40B4-BE49-F238E27FC236}">
                <a16:creationId xmlns:a16="http://schemas.microsoft.com/office/drawing/2014/main" id="{0F579830-5A3C-4580-B28F-3EB3449F9E61}"/>
              </a:ext>
            </a:extLst>
          </p:cNvPr>
          <p:cNvSpPr txBox="1"/>
          <p:nvPr/>
        </p:nvSpPr>
        <p:spPr>
          <a:xfrm>
            <a:off x="10224448" y="5676135"/>
            <a:ext cx="1897596" cy="738664"/>
          </a:xfrm>
          <a:prstGeom prst="rect">
            <a:avLst/>
          </a:prstGeom>
          <a:noFill/>
        </p:spPr>
        <p:txBody>
          <a:bodyPr wrap="square">
            <a:spAutoFit/>
          </a:bodyPr>
          <a:lstStyle/>
          <a:p>
            <a:r>
              <a:rPr lang="en-US" sz="1400" dirty="0">
                <a:latin typeface="Arial" panose="020B0604020202020204" pitchFamily="34" charset="0"/>
                <a:cs typeface="Arial" panose="020B0604020202020204" pitchFamily="34" charset="0"/>
              </a:rPr>
              <a:t>Shaded (EPIC)</a:t>
            </a:r>
          </a:p>
          <a:p>
            <a:r>
              <a:rPr lang="en-US" sz="1400" dirty="0">
                <a:latin typeface="Arial" panose="020B0604020202020204" pitchFamily="34" charset="0"/>
                <a:cs typeface="Arial" panose="020B0604020202020204" pitchFamily="34" charset="0"/>
              </a:rPr>
              <a:t>Dashed (Di </a:t>
            </a:r>
            <a:r>
              <a:rPr lang="en-US" sz="1400" dirty="0" err="1">
                <a:latin typeface="Arial" panose="020B0604020202020204" pitchFamily="34" charset="0"/>
                <a:cs typeface="Arial" panose="020B0604020202020204" pitchFamily="34" charset="0"/>
              </a:rPr>
              <a:t>Biagio</a:t>
            </a:r>
            <a:r>
              <a:rPr lang="en-US" sz="1400" dirty="0">
                <a:latin typeface="Arial" panose="020B0604020202020204" pitchFamily="34" charset="0"/>
                <a:cs typeface="Arial" panose="020B0604020202020204" pitchFamily="34" charset="0"/>
              </a:rPr>
              <a:t>)</a:t>
            </a:r>
          </a:p>
          <a:p>
            <a:r>
              <a:rPr lang="en-US" sz="1400" dirty="0">
                <a:solidFill>
                  <a:srgbClr val="C00000"/>
                </a:solidFill>
                <a:latin typeface="Arial" panose="020B0604020202020204" pitchFamily="34" charset="0"/>
                <a:cs typeface="Arial" panose="020B0604020202020204" pitchFamily="34" charset="0"/>
              </a:rPr>
              <a:t>Hematite</a:t>
            </a:r>
            <a:r>
              <a:rPr lang="en-US" sz="1400" dirty="0">
                <a:latin typeface="Arial" panose="020B0604020202020204" pitchFamily="34" charset="0"/>
                <a:cs typeface="Arial" panose="020B0604020202020204" pitchFamily="34" charset="0"/>
              </a:rPr>
              <a:t>, </a:t>
            </a:r>
            <a:r>
              <a:rPr lang="en-US" sz="1400" dirty="0">
                <a:solidFill>
                  <a:schemeClr val="tx1">
                    <a:lumMod val="50000"/>
                    <a:lumOff val="50000"/>
                  </a:schemeClr>
                </a:solidFill>
                <a:latin typeface="Arial" panose="020B0604020202020204" pitchFamily="34" charset="0"/>
                <a:cs typeface="Arial" panose="020B0604020202020204" pitchFamily="34" charset="0"/>
              </a:rPr>
              <a:t>Goethite</a:t>
            </a:r>
            <a:endParaRPr lang="en-US" sz="1400" dirty="0">
              <a:solidFill>
                <a:schemeClr val="tx1">
                  <a:lumMod val="50000"/>
                  <a:lumOff val="50000"/>
                </a:schemeClr>
              </a:solidFill>
            </a:endParaRPr>
          </a:p>
        </p:txBody>
      </p:sp>
      <p:sp>
        <p:nvSpPr>
          <p:cNvPr id="3" name="Slide Number Placeholder 2">
            <a:extLst>
              <a:ext uri="{FF2B5EF4-FFF2-40B4-BE49-F238E27FC236}">
                <a16:creationId xmlns:a16="http://schemas.microsoft.com/office/drawing/2014/main" id="{CD9B6BB6-006E-4DF1-887A-F66DE4CFD6DC}"/>
              </a:ext>
            </a:extLst>
          </p:cNvPr>
          <p:cNvSpPr>
            <a:spLocks noGrp="1"/>
          </p:cNvSpPr>
          <p:nvPr>
            <p:ph type="sldNum" sz="quarter" idx="12"/>
          </p:nvPr>
        </p:nvSpPr>
        <p:spPr/>
        <p:txBody>
          <a:bodyPr/>
          <a:lstStyle/>
          <a:p>
            <a:fld id="{C18795A5-5DC6-4E89-855C-E7B9590EB560}" type="slidenum">
              <a:rPr lang="en-US" smtClean="0"/>
              <a:t>9</a:t>
            </a:fld>
            <a:endParaRPr lang="en-US"/>
          </a:p>
        </p:txBody>
      </p:sp>
      <p:grpSp>
        <p:nvGrpSpPr>
          <p:cNvPr id="11" name="Group 10">
            <a:extLst>
              <a:ext uri="{FF2B5EF4-FFF2-40B4-BE49-F238E27FC236}">
                <a16:creationId xmlns:a16="http://schemas.microsoft.com/office/drawing/2014/main" id="{BAE9AA1A-B4A3-485A-816E-93D750CF39D8}"/>
              </a:ext>
            </a:extLst>
          </p:cNvPr>
          <p:cNvGrpSpPr/>
          <p:nvPr/>
        </p:nvGrpSpPr>
        <p:grpSpPr>
          <a:xfrm>
            <a:off x="878842" y="0"/>
            <a:ext cx="3643358" cy="1921809"/>
            <a:chOff x="838382" y="0"/>
            <a:chExt cx="3643358" cy="1921809"/>
          </a:xfrm>
        </p:grpSpPr>
        <p:pic>
          <p:nvPicPr>
            <p:cNvPr id="5" name="Picture 4">
              <a:extLst>
                <a:ext uri="{FF2B5EF4-FFF2-40B4-BE49-F238E27FC236}">
                  <a16:creationId xmlns:a16="http://schemas.microsoft.com/office/drawing/2014/main" id="{150F22B2-BD93-4098-A674-34E11EE9C1E4}"/>
                </a:ext>
              </a:extLst>
            </p:cNvPr>
            <p:cNvPicPr>
              <a:picLocks noChangeAspect="1"/>
            </p:cNvPicPr>
            <p:nvPr/>
          </p:nvPicPr>
          <p:blipFill>
            <a:blip r:embed="rId18"/>
            <a:stretch>
              <a:fillRect/>
            </a:stretch>
          </p:blipFill>
          <p:spPr>
            <a:xfrm>
              <a:off x="1253896" y="14526"/>
              <a:ext cx="3039358" cy="1875775"/>
            </a:xfrm>
            <a:prstGeom prst="rect">
              <a:avLst/>
            </a:prstGeom>
          </p:spPr>
        </p:pic>
        <p:pic>
          <p:nvPicPr>
            <p:cNvPr id="96" name="Picture 95">
              <a:extLst>
                <a:ext uri="{FF2B5EF4-FFF2-40B4-BE49-F238E27FC236}">
                  <a16:creationId xmlns:a16="http://schemas.microsoft.com/office/drawing/2014/main" id="{B62824AA-7DCB-4176-9690-B10DFD977139}"/>
                </a:ext>
              </a:extLst>
            </p:cNvPr>
            <p:cNvPicPr>
              <a:picLocks noChangeAspect="1"/>
            </p:cNvPicPr>
            <p:nvPr/>
          </p:nvPicPr>
          <p:blipFill rotWithShape="1">
            <a:blip r:embed="rId19"/>
            <a:srcRect l="37397" t="14610" r="29544" b="51193"/>
            <a:stretch/>
          </p:blipFill>
          <p:spPr>
            <a:xfrm>
              <a:off x="838382" y="0"/>
              <a:ext cx="3643358" cy="1921809"/>
            </a:xfrm>
            <a:prstGeom prst="rect">
              <a:avLst/>
            </a:prstGeom>
          </p:spPr>
        </p:pic>
        <p:cxnSp>
          <p:nvCxnSpPr>
            <p:cNvPr id="7" name="Straight Connector 6">
              <a:extLst>
                <a:ext uri="{FF2B5EF4-FFF2-40B4-BE49-F238E27FC236}">
                  <a16:creationId xmlns:a16="http://schemas.microsoft.com/office/drawing/2014/main" id="{A2C711F2-C997-422A-9DF5-18012AC8249F}"/>
                </a:ext>
              </a:extLst>
            </p:cNvPr>
            <p:cNvCxnSpPr>
              <a:cxnSpLocks/>
            </p:cNvCxnSpPr>
            <p:nvPr/>
          </p:nvCxnSpPr>
          <p:spPr>
            <a:xfrm flipH="1">
              <a:off x="2177593" y="1338606"/>
              <a:ext cx="131974" cy="18853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97" name="Straight Arrow Connector 96">
            <a:extLst>
              <a:ext uri="{FF2B5EF4-FFF2-40B4-BE49-F238E27FC236}">
                <a16:creationId xmlns:a16="http://schemas.microsoft.com/office/drawing/2014/main" id="{D30A67A4-37D6-403A-B2B8-6ABD12947A35}"/>
              </a:ext>
            </a:extLst>
          </p:cNvPr>
          <p:cNvCxnSpPr>
            <a:cxnSpLocks/>
          </p:cNvCxnSpPr>
          <p:nvPr/>
        </p:nvCxnSpPr>
        <p:spPr>
          <a:xfrm flipH="1">
            <a:off x="6190407" y="622720"/>
            <a:ext cx="63549" cy="87253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9" name="TextBox 98">
            <a:extLst>
              <a:ext uri="{FF2B5EF4-FFF2-40B4-BE49-F238E27FC236}">
                <a16:creationId xmlns:a16="http://schemas.microsoft.com/office/drawing/2014/main" id="{E1567A98-836C-43E9-A8B7-163A746E526E}"/>
              </a:ext>
            </a:extLst>
          </p:cNvPr>
          <p:cNvSpPr txBox="1"/>
          <p:nvPr/>
        </p:nvSpPr>
        <p:spPr>
          <a:xfrm>
            <a:off x="5308375" y="368804"/>
            <a:ext cx="1459617" cy="253916"/>
          </a:xfrm>
          <a:prstGeom prst="rect">
            <a:avLst/>
          </a:prstGeom>
          <a:noFill/>
        </p:spPr>
        <p:txBody>
          <a:bodyPr wrap="square" rtlCol="0">
            <a:spAutoFit/>
          </a:bodyPr>
          <a:lstStyle/>
          <a:p>
            <a:r>
              <a:rPr lang="en-US" sz="1050" dirty="0">
                <a:latin typeface="Helvetica" panose="020B0604020202020204" pitchFamily="34" charset="0"/>
                <a:cs typeface="Helvetica" panose="020B0604020202020204" pitchFamily="34" charset="0"/>
              </a:rPr>
              <a:t>means no EPIC data</a:t>
            </a:r>
          </a:p>
        </p:txBody>
      </p:sp>
    </p:spTree>
    <p:extLst>
      <p:ext uri="{BB962C8B-B14F-4D97-AF65-F5344CB8AC3E}">
        <p14:creationId xmlns:p14="http://schemas.microsoft.com/office/powerpoint/2010/main" val="36201310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1"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1"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50087</TotalTime>
  <Words>1646</Words>
  <Application>Microsoft Office PowerPoint</Application>
  <PresentationFormat>Widescreen</PresentationFormat>
  <Paragraphs>188</Paragraphs>
  <Slides>11</Slides>
  <Notes>11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11</vt:i4>
      </vt:variant>
    </vt:vector>
  </HeadingPairs>
  <TitlesOfParts>
    <vt:vector size="21" baseType="lpstr">
      <vt:lpstr>Arial</vt:lpstr>
      <vt:lpstr>Calibri</vt:lpstr>
      <vt:lpstr>Calibri Light</vt:lpstr>
      <vt:lpstr>Cambria Math</vt:lpstr>
      <vt:lpstr>Helvetica</vt:lpstr>
      <vt:lpstr>Tahoma</vt:lpstr>
      <vt:lpstr>Times New Roman</vt:lpstr>
      <vt:lpstr>Wingdings</vt:lpstr>
      <vt:lpstr>Office Theme</vt:lpstr>
      <vt:lpstr>Default Design</vt:lpstr>
      <vt:lpstr>Climatology analysis of global properties of smoke and dust from MAIAC EPIC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Inferring iron oxides species in mineral dust aerosols from single-viewing EPIC measurements</dc:title>
  <dc:creator>Go, Su Jung (GSFC-613.0)[UNIVERSITY OF MARYLAND BALTIMORE COUNTY]</dc:creator>
  <cp:lastModifiedBy>Go, Su Jung (GSFC-613.0)[UNIVERSITY OF MARYLAND BALTIMORE CO]</cp:lastModifiedBy>
  <cp:revision>1209</cp:revision>
  <cp:lastPrinted>2023-10-10T20:18:07Z</cp:lastPrinted>
  <dcterms:created xsi:type="dcterms:W3CDTF">2021-04-30T00:08:58Z</dcterms:created>
  <dcterms:modified xsi:type="dcterms:W3CDTF">2023-10-16T17:26:16Z</dcterms:modified>
</cp:coreProperties>
</file>